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284" r:id="rId2"/>
    <p:sldId id="256" r:id="rId3"/>
    <p:sldId id="257" r:id="rId4"/>
    <p:sldId id="261" r:id="rId5"/>
    <p:sldId id="285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98" r:id="rId19"/>
    <p:sldId id="299" r:id="rId20"/>
    <p:sldId id="300" r:id="rId21"/>
    <p:sldId id="301" r:id="rId22"/>
    <p:sldId id="302" r:id="rId23"/>
    <p:sldId id="303" r:id="rId24"/>
    <p:sldId id="304" r:id="rId25"/>
    <p:sldId id="305" r:id="rId26"/>
    <p:sldId id="306" r:id="rId27"/>
    <p:sldId id="307" r:id="rId28"/>
    <p:sldId id="308" r:id="rId29"/>
    <p:sldId id="309" r:id="rId30"/>
    <p:sldId id="310" r:id="rId31"/>
    <p:sldId id="311" r:id="rId32"/>
    <p:sldId id="282" r:id="rId33"/>
    <p:sldId id="283" r:id="rId34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C8DE"/>
    <a:srgbClr val="FFFFFF"/>
    <a:srgbClr val="4F81BD"/>
    <a:srgbClr val="C04F4D"/>
    <a:srgbClr val="A5A8B1"/>
    <a:srgbClr val="F8F9F8"/>
    <a:srgbClr val="262837"/>
    <a:srgbClr val="F2F3F2"/>
    <a:srgbClr val="F0F1F1"/>
    <a:srgbClr val="623C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16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j-lt"/>
        <a:ea typeface="+mj-ea"/>
        <a:cs typeface="+mj-cs"/>
        <a:sym typeface="Calibri"/>
      </a:defRPr>
    </a:lvl1pPr>
    <a:lvl2pPr indent="228600" defTabSz="457200" latinLnBrk="0">
      <a:defRPr sz="1200">
        <a:latin typeface="+mj-lt"/>
        <a:ea typeface="+mj-ea"/>
        <a:cs typeface="+mj-cs"/>
        <a:sym typeface="Calibri"/>
      </a:defRPr>
    </a:lvl2pPr>
    <a:lvl3pPr indent="457200" defTabSz="457200" latinLnBrk="0">
      <a:defRPr sz="1200">
        <a:latin typeface="+mj-lt"/>
        <a:ea typeface="+mj-ea"/>
        <a:cs typeface="+mj-cs"/>
        <a:sym typeface="Calibri"/>
      </a:defRPr>
    </a:lvl3pPr>
    <a:lvl4pPr indent="685800" defTabSz="457200" latinLnBrk="0">
      <a:defRPr sz="1200">
        <a:latin typeface="+mj-lt"/>
        <a:ea typeface="+mj-ea"/>
        <a:cs typeface="+mj-cs"/>
        <a:sym typeface="Calibri"/>
      </a:defRPr>
    </a:lvl4pPr>
    <a:lvl5pPr indent="914400" defTabSz="457200" latinLnBrk="0">
      <a:defRPr sz="1200">
        <a:latin typeface="+mj-lt"/>
        <a:ea typeface="+mj-ea"/>
        <a:cs typeface="+mj-cs"/>
        <a:sym typeface="Calibri"/>
      </a:defRPr>
    </a:lvl5pPr>
    <a:lvl6pPr indent="1143000" defTabSz="457200" latinLnBrk="0">
      <a:defRPr sz="1200">
        <a:latin typeface="+mj-lt"/>
        <a:ea typeface="+mj-ea"/>
        <a:cs typeface="+mj-cs"/>
        <a:sym typeface="Calibri"/>
      </a:defRPr>
    </a:lvl6pPr>
    <a:lvl7pPr indent="1371600" defTabSz="457200" latinLnBrk="0">
      <a:defRPr sz="1200">
        <a:latin typeface="+mj-lt"/>
        <a:ea typeface="+mj-ea"/>
        <a:cs typeface="+mj-cs"/>
        <a:sym typeface="Calibri"/>
      </a:defRPr>
    </a:lvl7pPr>
    <a:lvl8pPr indent="1600200" defTabSz="457200" latinLnBrk="0">
      <a:defRPr sz="1200">
        <a:latin typeface="+mj-lt"/>
        <a:ea typeface="+mj-ea"/>
        <a:cs typeface="+mj-cs"/>
        <a:sym typeface="Calibri"/>
      </a:defRPr>
    </a:lvl8pPr>
    <a:lvl9pPr indent="1828800" defTabSz="4572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6629400" y="274638"/>
            <a:ext cx="2057400" cy="5851527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274638"/>
            <a:ext cx="6019800" cy="5851527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9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8" indent="-320038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Текст 4"/>
          <p:cNvSpPr>
            <a:spLocks noGrp="1"/>
          </p:cNvSpPr>
          <p:nvPr>
            <p:ph type="body" sz="quarter" idx="13"/>
          </p:nvPr>
        </p:nvSpPr>
        <p:spPr>
          <a:xfrm>
            <a:off x="4645025" y="1535111"/>
            <a:ext cx="4041775" cy="639769"/>
          </a:xfrm>
          <a:prstGeom prst="rect">
            <a:avLst/>
          </a:prstGeom>
        </p:spPr>
        <p:txBody>
          <a:bodyPr anchor="b"/>
          <a:lstStyle/>
          <a:p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6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Текст 3"/>
          <p:cNvSpPr>
            <a:spLocks noGrp="1"/>
          </p:cNvSpPr>
          <p:nvPr>
            <p:ph type="body" sz="half" idx="13"/>
          </p:nvPr>
        </p:nvSpPr>
        <p:spPr>
          <a:xfrm>
            <a:off x="457198" y="1435100"/>
            <a:ext cx="3008317" cy="4691063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4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83" name="Рисунок 2"/>
          <p:cNvSpPr>
            <a:spLocks noGrp="1"/>
          </p:cNvSpPr>
          <p:nvPr>
            <p:ph type="pic" sz="half" idx="13"/>
          </p:nvPr>
        </p:nvSpPr>
        <p:spPr>
          <a:xfrm>
            <a:off x="1792288" y="612775"/>
            <a:ext cx="5486404" cy="4114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4" cy="80486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0">
              <a:spcBef>
                <a:spcPts val="300"/>
              </a:spcBef>
              <a:buSzTx/>
              <a:buFontTx/>
              <a:buNone/>
              <a:defRPr sz="1400"/>
            </a:lvl2pPr>
            <a:lvl3pPr marL="0" indent="0">
              <a:spcBef>
                <a:spcPts val="300"/>
              </a:spcBef>
              <a:buSzTx/>
              <a:buFontTx/>
              <a:buNone/>
              <a:defRPr sz="1400"/>
            </a:lvl3pPr>
            <a:lvl4pPr marL="0" indent="0">
              <a:spcBef>
                <a:spcPts val="300"/>
              </a:spcBef>
              <a:buSzTx/>
              <a:buFontTx/>
              <a:buNone/>
              <a:defRPr sz="1400"/>
            </a:lvl4pPr>
            <a:lvl5pPr marL="0" indent="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2825" y="6404294"/>
            <a:ext cx="263978" cy="269237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solidFill>
            <a:srgbClr val="000000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4217" y="-9565"/>
            <a:ext cx="9912435" cy="6877131"/>
          </a:xfrm>
          <a:prstGeom prst="rect">
            <a:avLst/>
          </a:prstGeom>
        </p:spPr>
      </p:pic>
      <p:sp>
        <p:nvSpPr>
          <p:cNvPr id="2" name="Название 1"/>
          <p:cNvSpPr txBox="1"/>
          <p:nvPr/>
        </p:nvSpPr>
        <p:spPr>
          <a:xfrm>
            <a:off x="685800" y="4545705"/>
            <a:ext cx="7772400" cy="895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 fontScale="85000" lnSpcReduction="20000"/>
          </a:bodyPr>
          <a:lstStyle>
            <a:lvl1pPr algn="ctr" defTabSz="384047">
              <a:defRPr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marL="0" marR="0" lvl="0" indent="0" algn="ctr" defTabSz="384047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-52"/>
                <a:cs typeface="Arial"/>
                <a:sym typeface="Arial"/>
              </a:rPr>
              <a:t>Урок вот-вот </a:t>
            </a:r>
            <a:r>
              <a:rPr kumimoji="0" lang="ru-RU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-52"/>
                <a:cs typeface="Arial"/>
                <a:sym typeface="Arial"/>
              </a:rPr>
              <a:t>начнется.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 panose="00000500000000000000" pitchFamily="2" charset="-52"/>
              <a:cs typeface="Arial"/>
              <a:sym typeface="Arial"/>
            </a:endParaRPr>
          </a:p>
          <a:p>
            <a:pPr marL="0" marR="0" lvl="0" indent="0" algn="ctr" defTabSz="384047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-52"/>
                <a:cs typeface="Arial"/>
                <a:sym typeface="Arial"/>
              </a:rPr>
              <a:t>Приготовься</a:t>
            </a: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Montserrat" panose="00000500000000000000" pitchFamily="2" charset="-52"/>
                <a:cs typeface="Arial"/>
                <a:sym typeface="Arial"/>
              </a:rPr>
              <a:t>, сейчас будет что-то новенькое!</a:t>
            </a:r>
          </a:p>
          <a:p>
            <a:pPr marL="0" marR="0" lvl="0" indent="0" algn="ctr" defTabSz="384047" rtl="0" eaLnBrk="1" fontAlgn="auto" latinLnBrk="0" hangingPunc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Montserrat" panose="00000500000000000000" pitchFamily="2" charset="-52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1965133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073236"/>
            <a:ext cx="9998710" cy="45700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Default Metrics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135" name="Содержимое 2"/>
          <p:cNvSpPr txBox="1">
            <a:spLocks noGrp="1"/>
          </p:cNvSpPr>
          <p:nvPr>
            <p:ph type="body" idx="4294967295"/>
          </p:nvPr>
        </p:nvSpPr>
        <p:spPr>
          <a:xfrm>
            <a:off x="1270900" y="1073237"/>
            <a:ext cx="2696770" cy="4283174"/>
          </a:xfrm>
          <a:prstGeom prst="rect">
            <a:avLst/>
          </a:prstGeom>
        </p:spPr>
        <p:txBody>
          <a:bodyPr wrap="none" lIns="0" tIns="91440" rIns="0" anchor="ctr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EC2 instance</a:t>
            </a:r>
          </a:p>
          <a:p>
            <a:pPr>
              <a:lnSpc>
                <a:spcPct val="150000"/>
              </a:lnSpc>
            </a:pPr>
            <a:r>
              <a:rPr lang="en-US" sz="1800" dirty="0" err="1" smtClean="0">
                <a:latin typeface="Montserrat" panose="00000500000000000000" pitchFamily="2" charset="-52"/>
              </a:rPr>
              <a:t>CPUUtilization</a:t>
            </a:r>
            <a:endParaRPr lang="en-US" sz="1800" dirty="0" smtClean="0"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1800" dirty="0" err="1" smtClean="0">
                <a:latin typeface="Montserrat" panose="00000500000000000000" pitchFamily="2" charset="-52"/>
              </a:rPr>
              <a:t>DiskReadBytes</a:t>
            </a:r>
            <a:endParaRPr lang="en-US" sz="1800" dirty="0" smtClean="0"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1800" dirty="0" err="1" smtClean="0">
                <a:latin typeface="Montserrat" panose="00000500000000000000" pitchFamily="2" charset="-52"/>
              </a:rPr>
              <a:t>DiskReadOps</a:t>
            </a:r>
            <a:endParaRPr lang="en-US" sz="1800" dirty="0" smtClean="0"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1800" dirty="0" err="1" smtClean="0">
                <a:latin typeface="Montserrat" panose="00000500000000000000" pitchFamily="2" charset="-52"/>
              </a:rPr>
              <a:t>DiskWriteBytes</a:t>
            </a:r>
            <a:endParaRPr lang="en-US" sz="1800" dirty="0" smtClean="0"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1800" dirty="0" err="1" smtClean="0">
                <a:latin typeface="Montserrat" panose="00000500000000000000" pitchFamily="2" charset="-52"/>
              </a:rPr>
              <a:t>DiskWriteOps</a:t>
            </a:r>
            <a:endParaRPr lang="en-US" sz="1800" dirty="0" smtClean="0"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en-US" sz="1800" dirty="0" err="1" smtClean="0">
                <a:latin typeface="Montserrat" panose="00000500000000000000" pitchFamily="2" charset="-52"/>
              </a:rPr>
              <a:t>NetworkIn</a:t>
            </a:r>
            <a:r>
              <a:rPr lang="en-US" sz="1800" dirty="0" smtClean="0">
                <a:latin typeface="Montserrat" panose="00000500000000000000" pitchFamily="2" charset="-52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sz="1800" dirty="0" err="1" smtClean="0">
                <a:latin typeface="Montserrat" panose="00000500000000000000" pitchFamily="2" charset="-52"/>
              </a:rPr>
              <a:t>NetworkOut</a:t>
            </a:r>
            <a:endParaRPr lang="en-US" sz="1800" dirty="0">
              <a:latin typeface="Montserrat" panose="00000500000000000000" pitchFamily="2" charset="-52"/>
            </a:endParaRPr>
          </a:p>
        </p:txBody>
      </p:sp>
      <p:sp>
        <p:nvSpPr>
          <p:cNvPr id="10" name="Содержимое 2"/>
          <p:cNvSpPr txBox="1">
            <a:spLocks/>
          </p:cNvSpPr>
          <p:nvPr/>
        </p:nvSpPr>
        <p:spPr>
          <a:xfrm>
            <a:off x="4968841" y="1073237"/>
            <a:ext cx="2696770" cy="4283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hangingPunct="1">
              <a:lnSpc>
                <a:spcPct val="150000"/>
              </a:lnSpc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EBS </a:t>
            </a:r>
            <a:endParaRPr lang="en-US" sz="1800" dirty="0">
              <a:latin typeface="Montserrat" panose="00000500000000000000" pitchFamily="2" charset="-52"/>
            </a:endParaRPr>
          </a:p>
          <a:p>
            <a:pPr hangingPunct="1">
              <a:lnSpc>
                <a:spcPct val="150000"/>
              </a:lnSpc>
            </a:pPr>
            <a:r>
              <a:rPr lang="en-US" sz="1800" dirty="0" err="1">
                <a:latin typeface="Montserrat" panose="00000500000000000000" pitchFamily="2" charset="-52"/>
              </a:rPr>
              <a:t>CPUUtilization</a:t>
            </a:r>
            <a:endParaRPr lang="en-US" sz="1800" dirty="0">
              <a:latin typeface="Montserrat" panose="00000500000000000000" pitchFamily="2" charset="-52"/>
            </a:endParaRPr>
          </a:p>
          <a:p>
            <a:pPr hangingPunct="1">
              <a:lnSpc>
                <a:spcPct val="150000"/>
              </a:lnSpc>
            </a:pPr>
            <a:r>
              <a:rPr lang="en-US" sz="1800" dirty="0" err="1">
                <a:latin typeface="Montserrat" panose="00000500000000000000" pitchFamily="2" charset="-52"/>
              </a:rPr>
              <a:t>DiskReadBytes</a:t>
            </a:r>
            <a:endParaRPr lang="en-US" sz="1800" dirty="0">
              <a:latin typeface="Montserrat" panose="00000500000000000000" pitchFamily="2" charset="-52"/>
            </a:endParaRPr>
          </a:p>
          <a:p>
            <a:pPr hangingPunct="1">
              <a:lnSpc>
                <a:spcPct val="150000"/>
              </a:lnSpc>
            </a:pPr>
            <a:r>
              <a:rPr lang="en-US" sz="1800" dirty="0" err="1">
                <a:latin typeface="Montserrat" panose="00000500000000000000" pitchFamily="2" charset="-52"/>
              </a:rPr>
              <a:t>DiskReadOps</a:t>
            </a:r>
            <a:endParaRPr lang="en-US" sz="1800" dirty="0">
              <a:latin typeface="Montserrat" panose="00000500000000000000" pitchFamily="2" charset="-52"/>
            </a:endParaRPr>
          </a:p>
          <a:p>
            <a:pPr hangingPunct="1">
              <a:lnSpc>
                <a:spcPct val="150000"/>
              </a:lnSpc>
            </a:pPr>
            <a:r>
              <a:rPr lang="en-US" sz="1800" dirty="0" err="1">
                <a:latin typeface="Montserrat" panose="00000500000000000000" pitchFamily="2" charset="-52"/>
              </a:rPr>
              <a:t>DiskWriteBytes</a:t>
            </a:r>
            <a:r>
              <a:rPr lang="en-US" sz="1800" dirty="0">
                <a:latin typeface="Montserrat" panose="00000500000000000000" pitchFamily="2" charset="-52"/>
              </a:rPr>
              <a:t> </a:t>
            </a:r>
          </a:p>
          <a:p>
            <a:pPr hangingPunct="1">
              <a:lnSpc>
                <a:spcPct val="150000"/>
              </a:lnSpc>
            </a:pPr>
            <a:r>
              <a:rPr lang="en-US" sz="1800" dirty="0" err="1">
                <a:latin typeface="Montserrat" panose="00000500000000000000" pitchFamily="2" charset="-52"/>
              </a:rPr>
              <a:t>DiskWriteOps</a:t>
            </a:r>
            <a:endParaRPr lang="en-US" sz="1800" dirty="0">
              <a:latin typeface="Montserrat" panose="00000500000000000000" pitchFamily="2" charset="-52"/>
            </a:endParaRPr>
          </a:p>
          <a:p>
            <a:pPr hangingPunct="1">
              <a:lnSpc>
                <a:spcPct val="150000"/>
              </a:lnSpc>
            </a:pPr>
            <a:r>
              <a:rPr lang="en-US" sz="1800" dirty="0" err="1">
                <a:latin typeface="Montserrat" panose="00000500000000000000" pitchFamily="2" charset="-52"/>
              </a:rPr>
              <a:t>NetworkIn</a:t>
            </a:r>
            <a:r>
              <a:rPr lang="en-US" sz="1800" dirty="0">
                <a:latin typeface="Montserrat" panose="00000500000000000000" pitchFamily="2" charset="-52"/>
              </a:rPr>
              <a:t> </a:t>
            </a:r>
          </a:p>
          <a:p>
            <a:pPr hangingPunct="1">
              <a:lnSpc>
                <a:spcPct val="150000"/>
              </a:lnSpc>
            </a:pPr>
            <a:r>
              <a:rPr lang="en-US" sz="1800" dirty="0" err="1" smtClean="0">
                <a:latin typeface="Montserrat" panose="00000500000000000000" pitchFamily="2" charset="-52"/>
              </a:rPr>
              <a:t>NetworkOut</a:t>
            </a:r>
            <a:endParaRPr lang="en-US" sz="18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011564738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073236"/>
            <a:ext cx="9998710" cy="457004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err="1">
                <a:latin typeface="Montserrat" panose="00000500000000000000" pitchFamily="2" charset="-52"/>
              </a:rPr>
              <a:t>CloudWatch</a:t>
            </a:r>
            <a:r>
              <a:rPr lang="en-US" dirty="0">
                <a:latin typeface="Montserrat" panose="00000500000000000000" pitchFamily="2" charset="-52"/>
              </a:rPr>
              <a:t> </a:t>
            </a:r>
            <a:r>
              <a:rPr lang="en-US" dirty="0" smtClean="0">
                <a:latin typeface="Montserrat" panose="00000500000000000000" pitchFamily="2" charset="-52"/>
              </a:rPr>
              <a:t>Concepts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3187277" y="1109097"/>
            <a:ext cx="2696770" cy="4283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hangingPunct="1"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Metrics </a:t>
            </a:r>
          </a:p>
          <a:p>
            <a:pPr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Namespaces</a:t>
            </a:r>
          </a:p>
          <a:p>
            <a:pPr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Dimensions </a:t>
            </a:r>
          </a:p>
          <a:p>
            <a:pPr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Timestamps </a:t>
            </a:r>
          </a:p>
          <a:p>
            <a:pPr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Units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hangingPunct="1"/>
            <a:endParaRPr lang="en-US" sz="1000" dirty="0" smtClean="0">
              <a:latin typeface="Montserrat" panose="00000500000000000000" pitchFamily="2" charset="-52"/>
            </a:endParaRPr>
          </a:p>
          <a:p>
            <a:pPr marL="0" indent="0" hangingPunct="1"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Statistics </a:t>
            </a:r>
          </a:p>
          <a:p>
            <a:pPr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Periods </a:t>
            </a:r>
          </a:p>
          <a:p>
            <a:pPr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Regions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1000" dirty="0" smtClean="0">
              <a:latin typeface="Montserrat" panose="00000500000000000000" pitchFamily="2" charset="-52"/>
            </a:endParaRPr>
          </a:p>
          <a:p>
            <a:pPr marL="0" indent="0" hangingPunct="1"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Alarms</a:t>
            </a:r>
            <a:endParaRPr lang="ru-RU" sz="1800" dirty="0" smtClean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134545111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892689"/>
            <a:ext cx="9998710" cy="477748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Metrics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1212822" y="1068756"/>
            <a:ext cx="7043156" cy="4283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hangingPunct="1">
              <a:buNone/>
            </a:pPr>
            <a:r>
              <a:rPr lang="en-US" sz="1800" dirty="0">
                <a:latin typeface="Montserrat" panose="00000500000000000000" pitchFamily="2" charset="-52"/>
              </a:rPr>
              <a:t>Defined by</a:t>
            </a:r>
          </a:p>
          <a:p>
            <a:pPr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Name </a:t>
            </a:r>
            <a:endParaRPr lang="en-US" sz="1800" dirty="0">
              <a:latin typeface="Montserrat" panose="00000500000000000000" pitchFamily="2" charset="-52"/>
            </a:endParaRPr>
          </a:p>
          <a:p>
            <a:pPr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Namespace</a:t>
            </a:r>
            <a:endParaRPr lang="en-US" sz="1800" dirty="0">
              <a:latin typeface="Montserrat" panose="00000500000000000000" pitchFamily="2" charset="-52"/>
            </a:endParaRPr>
          </a:p>
          <a:p>
            <a:pPr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Dimensions</a:t>
            </a:r>
            <a:endParaRPr lang="en-US" sz="1800" dirty="0">
              <a:latin typeface="Montserrat" panose="00000500000000000000" pitchFamily="2" charset="-52"/>
            </a:endParaRPr>
          </a:p>
          <a:p>
            <a:pPr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Time </a:t>
            </a:r>
            <a:r>
              <a:rPr lang="en-US" sz="1800" dirty="0">
                <a:latin typeface="Montserrat" panose="00000500000000000000" pitchFamily="2" charset="-52"/>
              </a:rPr>
              <a:t>stamp </a:t>
            </a:r>
          </a:p>
          <a:p>
            <a:pPr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(Optionally</a:t>
            </a:r>
            <a:r>
              <a:rPr lang="en-US" sz="1800" dirty="0">
                <a:latin typeface="Montserrat" panose="00000500000000000000" pitchFamily="2" charset="-52"/>
              </a:rPr>
              <a:t>) a unit of </a:t>
            </a:r>
            <a:r>
              <a:rPr lang="en-US" sz="1800" dirty="0" smtClean="0">
                <a:latin typeface="Montserrat" panose="00000500000000000000" pitchFamily="2" charset="-52"/>
              </a:rPr>
              <a:t>measure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hangingPunct="1">
              <a:buFont typeface="Arial" panose="020B0604020202020204" pitchFamily="34" charset="0"/>
              <a:buChar char="•"/>
            </a:pPr>
            <a:endParaRPr lang="en-US" sz="1000" dirty="0" smtClean="0">
              <a:latin typeface="Montserrat" panose="00000500000000000000" pitchFamily="2" charset="-52"/>
            </a:endParaRPr>
          </a:p>
          <a:p>
            <a:pPr marL="0" indent="0" hangingPunct="1"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Note</a:t>
            </a:r>
            <a:r>
              <a:rPr lang="en-US" sz="1800" dirty="0">
                <a:latin typeface="Montserrat" panose="00000500000000000000" pitchFamily="2" charset="-52"/>
              </a:rPr>
              <a:t>:</a:t>
            </a:r>
          </a:p>
          <a:p>
            <a:pPr hangingPunct="1"/>
            <a:r>
              <a:rPr lang="en-US" sz="1800" dirty="0" smtClean="0">
                <a:latin typeface="Montserrat" panose="00000500000000000000" pitchFamily="2" charset="-52"/>
              </a:rPr>
              <a:t>Data </a:t>
            </a:r>
            <a:r>
              <a:rPr lang="en-US" sz="1800" dirty="0">
                <a:latin typeface="Montserrat" panose="00000500000000000000" pitchFamily="2" charset="-52"/>
              </a:rPr>
              <a:t>come from any application </a:t>
            </a:r>
            <a:r>
              <a:rPr lang="en-US" sz="1800" dirty="0" smtClean="0">
                <a:latin typeface="Montserrat" panose="00000500000000000000" pitchFamily="2" charset="-52"/>
              </a:rPr>
              <a:t>or </a:t>
            </a:r>
          </a:p>
          <a:p>
            <a:pPr marL="0" indent="0" hangingPunct="1"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   </a:t>
            </a:r>
            <a:r>
              <a:rPr lang="ru-RU" sz="1800" dirty="0" smtClean="0">
                <a:latin typeface="Montserrat" panose="00000500000000000000" pitchFamily="2" charset="-52"/>
              </a:rPr>
              <a:t>  </a:t>
            </a:r>
            <a:r>
              <a:rPr lang="en-US" sz="1800" dirty="0" smtClean="0"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latin typeface="Montserrat" panose="00000500000000000000" pitchFamily="2" charset="-52"/>
              </a:rPr>
              <a:t>business </a:t>
            </a:r>
            <a:r>
              <a:rPr lang="en-US" sz="1800" dirty="0">
                <a:latin typeface="Montserrat" panose="00000500000000000000" pitchFamily="2" charset="-52"/>
              </a:rPr>
              <a:t>activity from which you collect </a:t>
            </a:r>
            <a:r>
              <a:rPr lang="en-US" sz="1800" dirty="0" smtClean="0">
                <a:latin typeface="Montserrat" panose="00000500000000000000" pitchFamily="2" charset="-52"/>
              </a:rPr>
              <a:t>data,</a:t>
            </a:r>
          </a:p>
          <a:p>
            <a:pPr marL="0" indent="0" hangingPunct="1">
              <a:buNone/>
            </a:pPr>
            <a:r>
              <a:rPr lang="en-US" sz="1800" dirty="0"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latin typeface="Montserrat" panose="00000500000000000000" pitchFamily="2" charset="-52"/>
              </a:rPr>
              <a:t>   </a:t>
            </a:r>
            <a:r>
              <a:rPr lang="ru-RU" sz="1800" dirty="0" smtClean="0">
                <a:latin typeface="Montserrat" panose="00000500000000000000" pitchFamily="2" charset="-52"/>
              </a:rPr>
              <a:t>  </a:t>
            </a:r>
            <a:r>
              <a:rPr lang="en-US" sz="1800" dirty="0" smtClean="0">
                <a:latin typeface="Montserrat" panose="00000500000000000000" pitchFamily="2" charset="-52"/>
              </a:rPr>
              <a:t>not </a:t>
            </a:r>
            <a:r>
              <a:rPr lang="en-US" sz="1800" dirty="0">
                <a:latin typeface="Montserrat" panose="00000500000000000000" pitchFamily="2" charset="-52"/>
              </a:rPr>
              <a:t>just Amazon Web Services products and applications. </a:t>
            </a:r>
          </a:p>
        </p:txBody>
      </p:sp>
    </p:spTree>
    <p:extLst>
      <p:ext uri="{BB962C8B-B14F-4D97-AF65-F5344CB8AC3E}">
        <p14:creationId xmlns:p14="http://schemas.microsoft.com/office/powerpoint/2010/main" val="1643912244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109097"/>
            <a:ext cx="9998710" cy="434466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Retention period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524435" y="1109097"/>
            <a:ext cx="8095129" cy="3920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Data points with a period of less than 60 seconds are </a:t>
            </a:r>
            <a:r>
              <a:rPr lang="en-US" sz="1800" dirty="0" smtClean="0">
                <a:latin typeface="Montserrat" panose="00000500000000000000" pitchFamily="2" charset="-52"/>
              </a:rPr>
              <a:t>available</a:t>
            </a:r>
          </a:p>
          <a:p>
            <a:pPr marL="0" indent="0" hangingPunct="1"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      for </a:t>
            </a:r>
            <a:r>
              <a:rPr lang="en-US" sz="1800" dirty="0">
                <a:latin typeface="Montserrat" panose="00000500000000000000" pitchFamily="2" charset="-52"/>
              </a:rPr>
              <a:t>3 </a:t>
            </a:r>
            <a:r>
              <a:rPr lang="en-US" sz="1800" dirty="0" smtClean="0">
                <a:latin typeface="Montserrat" panose="00000500000000000000" pitchFamily="2" charset="-52"/>
              </a:rPr>
              <a:t>hours. These </a:t>
            </a:r>
            <a:r>
              <a:rPr lang="en-US" sz="1800" dirty="0">
                <a:latin typeface="Montserrat" panose="00000500000000000000" pitchFamily="2" charset="-52"/>
              </a:rPr>
              <a:t>data points are high-resolution custom metrics</a:t>
            </a:r>
            <a:r>
              <a:rPr lang="en-US" sz="1800" dirty="0" smtClean="0">
                <a:latin typeface="Montserrat" panose="00000500000000000000" pitchFamily="2" charset="-52"/>
              </a:rPr>
              <a:t>.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marL="0" indent="0" hangingPunct="1">
              <a:buNone/>
            </a:pPr>
            <a:endParaRPr lang="en-US" sz="2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Data points with a period of 60 seconds (1 minute) are </a:t>
            </a:r>
            <a:r>
              <a:rPr lang="en-US" sz="1800" dirty="0" smtClean="0">
                <a:latin typeface="Montserrat" panose="00000500000000000000" pitchFamily="2" charset="-52"/>
              </a:rPr>
              <a:t>available</a:t>
            </a:r>
          </a:p>
          <a:p>
            <a:pPr marL="0" indent="0" hangingPunct="1"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      for </a:t>
            </a:r>
            <a:r>
              <a:rPr lang="en-US" sz="1800" dirty="0">
                <a:latin typeface="Montserrat" panose="00000500000000000000" pitchFamily="2" charset="-52"/>
              </a:rPr>
              <a:t>15 </a:t>
            </a:r>
            <a:r>
              <a:rPr lang="en-US" sz="1800" dirty="0" smtClean="0">
                <a:latin typeface="Montserrat" panose="00000500000000000000" pitchFamily="2" charset="-52"/>
              </a:rPr>
              <a:t>days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marL="0" indent="0" hangingPunct="1">
              <a:buNone/>
            </a:pPr>
            <a:endParaRPr lang="en-US" sz="2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Data points with a period of 300 seconds (5 minute) are </a:t>
            </a:r>
            <a:r>
              <a:rPr lang="en-US" sz="1800" dirty="0" smtClean="0">
                <a:latin typeface="Montserrat" panose="00000500000000000000" pitchFamily="2" charset="-52"/>
              </a:rPr>
              <a:t>available</a:t>
            </a:r>
          </a:p>
          <a:p>
            <a:pPr marL="0" indent="0" hangingPunct="1">
              <a:buNone/>
            </a:pPr>
            <a:r>
              <a:rPr lang="en-US" sz="1800" dirty="0"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latin typeface="Montserrat" panose="00000500000000000000" pitchFamily="2" charset="-52"/>
              </a:rPr>
              <a:t>     for </a:t>
            </a:r>
            <a:r>
              <a:rPr lang="en-US" sz="1800" dirty="0">
                <a:latin typeface="Montserrat" panose="00000500000000000000" pitchFamily="2" charset="-52"/>
              </a:rPr>
              <a:t>63 days 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marL="0" indent="0" hangingPunct="1">
              <a:buNone/>
            </a:pPr>
            <a:endParaRPr lang="en-US" sz="2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Data points with a period of 3600 seconds (1 hour) are </a:t>
            </a:r>
            <a:r>
              <a:rPr lang="en-US" sz="1800" dirty="0" smtClean="0">
                <a:latin typeface="Montserrat" panose="00000500000000000000" pitchFamily="2" charset="-52"/>
              </a:rPr>
              <a:t>available</a:t>
            </a:r>
          </a:p>
          <a:p>
            <a:pPr marL="0" indent="0" hangingPunct="1"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      for </a:t>
            </a:r>
            <a:r>
              <a:rPr lang="en-US" sz="1800" dirty="0">
                <a:latin typeface="Montserrat" panose="00000500000000000000" pitchFamily="2" charset="-52"/>
              </a:rPr>
              <a:t>455 days (15 months)</a:t>
            </a:r>
          </a:p>
        </p:txBody>
      </p:sp>
    </p:spTree>
    <p:extLst>
      <p:ext uri="{BB962C8B-B14F-4D97-AF65-F5344CB8AC3E}">
        <p14:creationId xmlns:p14="http://schemas.microsoft.com/office/powerpoint/2010/main" val="82009531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7" name="Прямоугольник 3"/>
          <p:cNvSpPr/>
          <p:nvPr/>
        </p:nvSpPr>
        <p:spPr>
          <a:xfrm flipV="1">
            <a:off x="-427355" y="1008529"/>
            <a:ext cx="9998710" cy="4558267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" name="Название 1"/>
          <p:cNvSpPr txBox="1">
            <a:spLocks/>
          </p:cNvSpPr>
          <p:nvPr/>
        </p:nvSpPr>
        <p:spPr>
          <a:xfrm>
            <a:off x="457200" y="203808"/>
            <a:ext cx="8229600" cy="661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 fontScale="97500"/>
          </a:bodyPr>
          <a:lstStyle>
            <a:lvl1pPr marL="0" marR="0" indent="0" algn="l" defTabSz="452627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ctr" hangingPunct="1"/>
            <a:r>
              <a:rPr lang="en-US" dirty="0" smtClean="0">
                <a:latin typeface="Montserrat" panose="00000500000000000000" pitchFamily="2" charset="-52"/>
              </a:rPr>
              <a:t>Metrics on EC2 instance</a:t>
            </a:r>
            <a:endParaRPr lang="en-US" dirty="0">
              <a:latin typeface="Montserrat" panose="00000500000000000000" pitchFamily="2" charset="-5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92" y="1109097"/>
            <a:ext cx="7646417" cy="4337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05329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380391"/>
            <a:ext cx="9998710" cy="395573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Namespaces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1875229" y="1109097"/>
            <a:ext cx="5290501" cy="4283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 anchorCtr="0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Conceptual containers for </a:t>
            </a:r>
            <a:r>
              <a:rPr lang="en-US" sz="1800" dirty="0" smtClean="0">
                <a:latin typeface="Montserrat" panose="00000500000000000000" pitchFamily="2" charset="-52"/>
              </a:rPr>
              <a:t>metrics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hangingPunct="1"/>
            <a:endParaRPr lang="en-US" sz="6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Isolated from different namespaces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hangingPunct="1"/>
            <a:endParaRPr lang="en-US" sz="6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Namespace name: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Valid XML characters: 0-9A-Za-z .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_ / # : – AWS services: AWS/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Less than 256 characters in length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No default namespace, specified </a:t>
            </a:r>
            <a:r>
              <a:rPr lang="en-US" sz="1800" dirty="0" err="1">
                <a:latin typeface="Montserrat" panose="00000500000000000000" pitchFamily="2" charset="-52"/>
              </a:rPr>
              <a:t>eac</a:t>
            </a:r>
            <a:endParaRPr lang="en-US" sz="18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2972878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364104"/>
            <a:ext cx="9998710" cy="39883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Namespaces examples</a:t>
            </a:r>
            <a:endParaRPr dirty="0">
              <a:latin typeface="Montserrat" panose="00000500000000000000" pitchFamily="2" charset="-5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501230"/>
            <a:ext cx="6096000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105215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364104"/>
            <a:ext cx="9998710" cy="39883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Dimensions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2195908" y="1109097"/>
            <a:ext cx="5699583" cy="4283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 anchorCtr="0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>
              <a:lnSpc>
                <a:spcPct val="150000"/>
              </a:lnSpc>
            </a:pPr>
            <a:r>
              <a:rPr lang="en-US" sz="1800" dirty="0">
                <a:latin typeface="Montserrat" panose="00000500000000000000" pitchFamily="2" charset="-52"/>
              </a:rPr>
              <a:t>Categories for metrics’ </a:t>
            </a:r>
            <a:r>
              <a:rPr lang="en-US" sz="1800" dirty="0" smtClean="0">
                <a:latin typeface="Montserrat" panose="00000500000000000000" pitchFamily="2" charset="-52"/>
              </a:rPr>
              <a:t>characteristics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hangingPunct="1">
              <a:lnSpc>
                <a:spcPct val="150000"/>
              </a:lnSpc>
            </a:pPr>
            <a:endParaRPr lang="en-US" sz="200" dirty="0">
              <a:latin typeface="Montserrat" panose="00000500000000000000" pitchFamily="2" charset="-52"/>
            </a:endParaRPr>
          </a:p>
          <a:p>
            <a:pPr hangingPunct="1">
              <a:lnSpc>
                <a:spcPct val="150000"/>
              </a:lnSpc>
            </a:pPr>
            <a:r>
              <a:rPr lang="en-US" sz="1800" dirty="0">
                <a:latin typeface="Montserrat" panose="00000500000000000000" pitchFamily="2" charset="-52"/>
              </a:rPr>
              <a:t>Name/value </a:t>
            </a:r>
            <a:r>
              <a:rPr lang="en-US" sz="1800" dirty="0" smtClean="0">
                <a:latin typeface="Montserrat" panose="00000500000000000000" pitchFamily="2" charset="-52"/>
              </a:rPr>
              <a:t>pair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hangingPunct="1">
              <a:lnSpc>
                <a:spcPct val="150000"/>
              </a:lnSpc>
            </a:pPr>
            <a:endParaRPr lang="en-US" sz="200" dirty="0">
              <a:latin typeface="Montserrat" panose="00000500000000000000" pitchFamily="2" charset="-52"/>
            </a:endParaRPr>
          </a:p>
          <a:p>
            <a:pPr hangingPunct="1">
              <a:lnSpc>
                <a:spcPct val="150000"/>
              </a:lnSpc>
            </a:pPr>
            <a:r>
              <a:rPr lang="en-US" sz="1800" dirty="0">
                <a:latin typeface="Montserrat" panose="00000500000000000000" pitchFamily="2" charset="-52"/>
              </a:rPr>
              <a:t>Default metrics </a:t>
            </a:r>
          </a:p>
          <a:p>
            <a:pPr lvl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Can aggregate data across all </a:t>
            </a:r>
            <a:r>
              <a:rPr lang="en-US" sz="1800" dirty="0" smtClean="0">
                <a:latin typeface="Montserrat" panose="00000500000000000000" pitchFamily="2" charset="-52"/>
              </a:rPr>
              <a:t>dimensions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marL="457200" lvl="1" indent="0" hangingPunct="1">
              <a:lnSpc>
                <a:spcPct val="150000"/>
              </a:lnSpc>
              <a:buNone/>
            </a:pPr>
            <a:endParaRPr lang="en-US" sz="200" dirty="0">
              <a:latin typeface="Montserrat" panose="00000500000000000000" pitchFamily="2" charset="-52"/>
            </a:endParaRPr>
          </a:p>
          <a:p>
            <a:pPr hangingPunct="1">
              <a:lnSpc>
                <a:spcPct val="150000"/>
              </a:lnSpc>
            </a:pPr>
            <a:r>
              <a:rPr lang="en-US" sz="1800" dirty="0">
                <a:latin typeface="Montserrat" panose="00000500000000000000" pitchFamily="2" charset="-52"/>
              </a:rPr>
              <a:t>Up to ten dimensions to a </a:t>
            </a:r>
            <a:r>
              <a:rPr lang="en-US" sz="1800" dirty="0" smtClean="0">
                <a:latin typeface="Montserrat" panose="00000500000000000000" pitchFamily="2" charset="-52"/>
              </a:rPr>
              <a:t>metric</a:t>
            </a:r>
            <a:endParaRPr lang="ru-RU" sz="1800" dirty="0" smtClean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220393422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364104"/>
            <a:ext cx="9998710" cy="398830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Dimensions on EC2 instance</a:t>
            </a:r>
            <a:endParaRPr dirty="0">
              <a:latin typeface="Montserrat" panose="00000500000000000000" pitchFamily="2" charset="-5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12" y="1660699"/>
            <a:ext cx="7191375" cy="330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79996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910765"/>
            <a:ext cx="9998710" cy="47555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Timestamps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644358" y="1033571"/>
            <a:ext cx="8095129" cy="42831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Each metric data point must be marked with a time </a:t>
            </a:r>
            <a:r>
              <a:rPr lang="en-US" sz="1800" dirty="0" smtClean="0">
                <a:latin typeface="Montserrat" panose="00000500000000000000" pitchFamily="2" charset="-52"/>
              </a:rPr>
              <a:t>stamp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hangingPunct="1"/>
            <a:endParaRPr lang="en-US" sz="6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Valid Ranges: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up to two weeks in the past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up to one day in the future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6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By default, </a:t>
            </a:r>
            <a:r>
              <a:rPr lang="en-US" sz="1800" dirty="0" err="1">
                <a:latin typeface="Montserrat" panose="00000500000000000000" pitchFamily="2" charset="-52"/>
              </a:rPr>
              <a:t>CloudWatch</a:t>
            </a:r>
            <a:r>
              <a:rPr lang="en-US" sz="1800" dirty="0">
                <a:latin typeface="Montserrat" panose="00000500000000000000" pitchFamily="2" charset="-52"/>
              </a:rPr>
              <a:t> creates a time stamp based on the time </a:t>
            </a:r>
            <a:endParaRPr lang="en-US" sz="1800" dirty="0" smtClean="0">
              <a:latin typeface="Montserrat" panose="00000500000000000000" pitchFamily="2" charset="-52"/>
            </a:endParaRPr>
          </a:p>
          <a:p>
            <a:pPr marL="0" indent="0" hangingPunct="1">
              <a:buNone/>
            </a:pPr>
            <a:r>
              <a:rPr lang="en-US" sz="1800" dirty="0"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latin typeface="Montserrat" panose="00000500000000000000" pitchFamily="2" charset="-52"/>
              </a:rPr>
              <a:t>     the </a:t>
            </a:r>
            <a:r>
              <a:rPr lang="en-US" sz="1800" dirty="0">
                <a:latin typeface="Montserrat" panose="00000500000000000000" pitchFamily="2" charset="-52"/>
              </a:rPr>
              <a:t>data was received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marL="0" indent="0" hangingPunct="1">
              <a:buNone/>
            </a:pPr>
            <a:endParaRPr lang="en-US" sz="6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Note: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Better to provide the time stamp under UTC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Statistics from </a:t>
            </a:r>
            <a:r>
              <a:rPr lang="en-US" sz="1800" dirty="0" err="1">
                <a:latin typeface="Montserrat" panose="00000500000000000000" pitchFamily="2" charset="-52"/>
              </a:rPr>
              <a:t>CloudWatch</a:t>
            </a:r>
            <a:r>
              <a:rPr lang="en-US" sz="1800" dirty="0">
                <a:latin typeface="Montserrat" panose="00000500000000000000" pitchFamily="2" charset="-52"/>
              </a:rPr>
              <a:t>, all times reflect the UTC time zone.</a:t>
            </a:r>
          </a:p>
        </p:txBody>
      </p:sp>
    </p:spTree>
    <p:extLst>
      <p:ext uri="{BB962C8B-B14F-4D97-AF65-F5344CB8AC3E}">
        <p14:creationId xmlns:p14="http://schemas.microsoft.com/office/powerpoint/2010/main" val="867314382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7393" y="-4830"/>
            <a:ext cx="9898786" cy="6867661"/>
          </a:xfrm>
          <a:prstGeom prst="rect">
            <a:avLst/>
          </a:prstGeom>
        </p:spPr>
      </p:pic>
      <p:sp>
        <p:nvSpPr>
          <p:cNvPr id="5" name="Подзаголовок 2"/>
          <p:cNvSpPr txBox="1"/>
          <p:nvPr/>
        </p:nvSpPr>
        <p:spPr>
          <a:xfrm>
            <a:off x="1371595" y="4676837"/>
            <a:ext cx="6400811" cy="4051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8" tIns="45718" rIns="45718" bIns="45718">
            <a:normAutofit/>
          </a:bodyPr>
          <a:lstStyle>
            <a:lvl1pPr algn="ctr">
              <a:spcBef>
                <a:spcPts val="500"/>
              </a:spcBef>
              <a:defRPr sz="2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sz="2000" dirty="0" smtClean="0">
                <a:latin typeface="Montserrat" panose="00000500000000000000" pitchFamily="2" charset="-52"/>
              </a:rPr>
              <a:t>Amazon Web Services</a:t>
            </a:r>
            <a:endParaRPr sz="2000" dirty="0">
              <a:latin typeface="Montserrat" panose="00000500000000000000" pitchFamily="2" charset="-52"/>
            </a:endParaRPr>
          </a:p>
        </p:txBody>
      </p:sp>
      <p:sp>
        <p:nvSpPr>
          <p:cNvPr id="6" name="Название 1"/>
          <p:cNvSpPr txBox="1"/>
          <p:nvPr/>
        </p:nvSpPr>
        <p:spPr>
          <a:xfrm>
            <a:off x="685800" y="3886284"/>
            <a:ext cx="7772400" cy="8957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/>
          </a:bodyPr>
          <a:lstStyle>
            <a:lvl1pPr algn="ctr" defTabSz="384047">
              <a:defRPr sz="3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sz="4400" dirty="0" smtClean="0">
                <a:latin typeface="Montserrat" panose="00000500000000000000" pitchFamily="2" charset="-52"/>
              </a:rPr>
              <a:t>Cloud Watch</a:t>
            </a:r>
            <a:endParaRPr sz="4400" dirty="0">
              <a:latin typeface="Montserrat" panose="00000500000000000000" pitchFamily="2" charset="-52"/>
            </a:endParaRP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865794"/>
            <a:ext cx="9998710" cy="487543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Units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9" name="Содержимое 2"/>
          <p:cNvSpPr txBox="1">
            <a:spLocks/>
          </p:cNvSpPr>
          <p:nvPr/>
        </p:nvSpPr>
        <p:spPr>
          <a:xfrm>
            <a:off x="2215279" y="1169057"/>
            <a:ext cx="5293351" cy="41235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Statistic's unit of measure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hangingPunct="1"/>
            <a:endParaRPr lang="en-US" sz="2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Common unit: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Seconds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Bytes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Bits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Percent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Count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Bytes/Second (bytes per second)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Bits/Second (bits per second)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Count/Second (counts per second)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None (default when no unit is specified)</a:t>
            </a:r>
          </a:p>
        </p:txBody>
      </p:sp>
    </p:spTree>
    <p:extLst>
      <p:ext uri="{BB962C8B-B14F-4D97-AF65-F5344CB8AC3E}">
        <p14:creationId xmlns:p14="http://schemas.microsoft.com/office/powerpoint/2010/main" val="339646072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270983"/>
            <a:ext cx="9998710" cy="406506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Statistics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9" name="Содержимое 2"/>
          <p:cNvSpPr txBox="1">
            <a:spLocks/>
          </p:cNvSpPr>
          <p:nvPr/>
        </p:nvSpPr>
        <p:spPr>
          <a:xfrm>
            <a:off x="1285889" y="1593708"/>
            <a:ext cx="6701663" cy="345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Metric data aggregations over specified periods of time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212" y="2222796"/>
            <a:ext cx="8029575" cy="2695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984289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586753"/>
            <a:ext cx="9998710" cy="343352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Periods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9" name="Содержимое 2"/>
          <p:cNvSpPr txBox="1">
            <a:spLocks/>
          </p:cNvSpPr>
          <p:nvPr/>
        </p:nvSpPr>
        <p:spPr>
          <a:xfrm>
            <a:off x="2027021" y="1693503"/>
            <a:ext cx="5499193" cy="29931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800" dirty="0" smtClean="0">
                <a:latin typeface="Montserrat" panose="00000500000000000000" pitchFamily="2" charset="-52"/>
              </a:rPr>
              <a:t>Length </a:t>
            </a:r>
            <a:r>
              <a:rPr lang="en-US" sz="1800" dirty="0">
                <a:latin typeface="Montserrat" panose="00000500000000000000" pitchFamily="2" charset="-52"/>
              </a:rPr>
              <a:t>of time for a specific </a:t>
            </a:r>
            <a:r>
              <a:rPr lang="en-US" sz="1800" dirty="0" smtClean="0">
                <a:latin typeface="Montserrat" panose="00000500000000000000" pitchFamily="2" charset="-52"/>
              </a:rPr>
              <a:t>statistic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hangingPunct="1"/>
            <a:endParaRPr lang="en-US" sz="6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 smtClean="0">
                <a:latin typeface="Montserrat" panose="00000500000000000000" pitchFamily="2" charset="-52"/>
              </a:rPr>
              <a:t>Duration </a:t>
            </a:r>
            <a:endParaRPr lang="en-US" sz="1800" dirty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Short </a:t>
            </a:r>
            <a:r>
              <a:rPr lang="en-US" sz="1800" dirty="0">
                <a:latin typeface="Montserrat" panose="00000500000000000000" pitchFamily="2" charset="-52"/>
              </a:rPr>
              <a:t>as one minute (60 seconds)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Long </a:t>
            </a:r>
            <a:r>
              <a:rPr lang="en-US" sz="1800" dirty="0">
                <a:latin typeface="Montserrat" panose="00000500000000000000" pitchFamily="2" charset="-52"/>
              </a:rPr>
              <a:t>as two weeks (1,209,600 seconds)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6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 err="1">
                <a:latin typeface="Montserrat" panose="00000500000000000000" pitchFamily="2" charset="-52"/>
              </a:rPr>
              <a:t>StartTime</a:t>
            </a:r>
            <a:r>
              <a:rPr lang="en-US" sz="1800" dirty="0">
                <a:latin typeface="Montserrat" panose="00000500000000000000" pitchFamily="2" charset="-52"/>
              </a:rPr>
              <a:t> &amp; </a:t>
            </a:r>
            <a:r>
              <a:rPr lang="en-US" sz="1800" dirty="0" err="1">
                <a:latin typeface="Montserrat" panose="00000500000000000000" pitchFamily="2" charset="-52"/>
              </a:rPr>
              <a:t>EndTime</a:t>
            </a:r>
            <a:r>
              <a:rPr lang="en-US" sz="1800" dirty="0">
                <a:latin typeface="Montserrat" panose="00000500000000000000" pitchFamily="2" charset="-52"/>
              </a:rPr>
              <a:t>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To determine how many periods </a:t>
            </a:r>
          </a:p>
        </p:txBody>
      </p:sp>
    </p:spTree>
    <p:extLst>
      <p:ext uri="{BB962C8B-B14F-4D97-AF65-F5344CB8AC3E}">
        <p14:creationId xmlns:p14="http://schemas.microsoft.com/office/powerpoint/2010/main" val="1611198832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951892"/>
            <a:ext cx="9998710" cy="27032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Regions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9" name="Содержимое 2"/>
          <p:cNvSpPr txBox="1">
            <a:spLocks/>
          </p:cNvSpPr>
          <p:nvPr/>
        </p:nvSpPr>
        <p:spPr>
          <a:xfrm>
            <a:off x="1494692" y="1749669"/>
            <a:ext cx="6787662" cy="28666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Each Amazon Region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Completely </a:t>
            </a:r>
            <a:r>
              <a:rPr lang="en-US" sz="1800" dirty="0">
                <a:latin typeface="Montserrat" panose="00000500000000000000" pitchFamily="2" charset="-52"/>
              </a:rPr>
              <a:t>isolated from the </a:t>
            </a:r>
            <a:r>
              <a:rPr lang="en-US" sz="1800" dirty="0" smtClean="0">
                <a:latin typeface="Montserrat" panose="00000500000000000000" pitchFamily="2" charset="-52"/>
              </a:rPr>
              <a:t>others</a:t>
            </a:r>
            <a:endParaRPr lang="ru-RU" sz="1800" dirty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6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 err="1">
                <a:latin typeface="Montserrat" panose="00000500000000000000" pitchFamily="2" charset="-52"/>
              </a:rPr>
              <a:t>CloudWatch</a:t>
            </a:r>
            <a:r>
              <a:rPr lang="en-US" sz="1800" dirty="0">
                <a:latin typeface="Montserrat" panose="00000500000000000000" pitchFamily="2" charset="-52"/>
              </a:rPr>
              <a:t> does not aggregate data across Regions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Metrics are completely separate between Regions</a:t>
            </a:r>
          </a:p>
        </p:txBody>
      </p:sp>
    </p:spTree>
    <p:extLst>
      <p:ext uri="{BB962C8B-B14F-4D97-AF65-F5344CB8AC3E}">
        <p14:creationId xmlns:p14="http://schemas.microsoft.com/office/powerpoint/2010/main" val="662241359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Custom Metrics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7" name="Прямоугольник 3"/>
          <p:cNvSpPr/>
          <p:nvPr/>
        </p:nvSpPr>
        <p:spPr>
          <a:xfrm flipV="1">
            <a:off x="-427355" y="1951892"/>
            <a:ext cx="9998710" cy="27032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" name="Содержимое 2"/>
          <p:cNvSpPr txBox="1">
            <a:spLocks/>
          </p:cNvSpPr>
          <p:nvPr/>
        </p:nvSpPr>
        <p:spPr>
          <a:xfrm>
            <a:off x="2712821" y="1990668"/>
            <a:ext cx="3934163" cy="2639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Generate your data points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Like: </a:t>
            </a:r>
            <a:r>
              <a:rPr lang="en-US" sz="1800" dirty="0" err="1">
                <a:latin typeface="Montserrat" panose="00000500000000000000" pitchFamily="2" charset="-52"/>
              </a:rPr>
              <a:t>PageViewCount</a:t>
            </a:r>
            <a:r>
              <a:rPr lang="en-US" sz="1800" dirty="0">
                <a:latin typeface="Montserrat" panose="00000500000000000000" pitchFamily="2" charset="-52"/>
              </a:rPr>
              <a:t>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18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Publish your custom metrics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“mon-put-data” API</a:t>
            </a:r>
          </a:p>
        </p:txBody>
      </p:sp>
    </p:spTree>
    <p:extLst>
      <p:ext uri="{BB962C8B-B14F-4D97-AF65-F5344CB8AC3E}">
        <p14:creationId xmlns:p14="http://schemas.microsoft.com/office/powerpoint/2010/main" val="1041994553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761565"/>
            <a:ext cx="9998710" cy="308389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err="1">
                <a:latin typeface="Montserrat" panose="00000500000000000000" pitchFamily="2" charset="-52"/>
              </a:rPr>
              <a:t>CloudWatch</a:t>
            </a:r>
            <a:r>
              <a:rPr lang="en-US" dirty="0">
                <a:latin typeface="Montserrat" panose="00000500000000000000" pitchFamily="2" charset="-52"/>
              </a:rPr>
              <a:t> Logs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9" name="Содержимое 2"/>
          <p:cNvSpPr txBox="1">
            <a:spLocks/>
          </p:cNvSpPr>
          <p:nvPr/>
        </p:nvSpPr>
        <p:spPr>
          <a:xfrm>
            <a:off x="497541" y="2140401"/>
            <a:ext cx="8246531" cy="2142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Amazon </a:t>
            </a:r>
            <a:r>
              <a:rPr lang="en-US" sz="1800" dirty="0" err="1">
                <a:latin typeface="Montserrat" panose="00000500000000000000" pitchFamily="2" charset="-52"/>
              </a:rPr>
              <a:t>CloudWatch</a:t>
            </a:r>
            <a:r>
              <a:rPr lang="en-US" sz="1800" dirty="0">
                <a:latin typeface="Montserrat" panose="00000500000000000000" pitchFamily="2" charset="-52"/>
              </a:rPr>
              <a:t> Logs lets you monitor and </a:t>
            </a:r>
            <a:r>
              <a:rPr lang="en-US" sz="1800" dirty="0" smtClean="0">
                <a:latin typeface="Montserrat" panose="00000500000000000000" pitchFamily="2" charset="-52"/>
              </a:rPr>
              <a:t>troubleshoot</a:t>
            </a:r>
          </a:p>
          <a:p>
            <a:pPr marL="0" indent="0" hangingPunct="1"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     your </a:t>
            </a:r>
            <a:r>
              <a:rPr lang="en-US" sz="1800" dirty="0">
                <a:latin typeface="Montserrat" panose="00000500000000000000" pitchFamily="2" charset="-52"/>
              </a:rPr>
              <a:t>systems and applications using your existing </a:t>
            </a:r>
            <a:r>
              <a:rPr lang="en-US" sz="1800" dirty="0" smtClean="0">
                <a:latin typeface="Montserrat" panose="00000500000000000000" pitchFamily="2" charset="-52"/>
              </a:rPr>
              <a:t>system,</a:t>
            </a:r>
          </a:p>
          <a:p>
            <a:pPr marL="0" indent="0" hangingPunct="1">
              <a:buNone/>
            </a:pPr>
            <a:r>
              <a:rPr lang="en-US" sz="1800" dirty="0"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latin typeface="Montserrat" panose="00000500000000000000" pitchFamily="2" charset="-52"/>
              </a:rPr>
              <a:t>    application </a:t>
            </a:r>
            <a:r>
              <a:rPr lang="en-US" sz="1800" dirty="0">
                <a:latin typeface="Montserrat" panose="00000500000000000000" pitchFamily="2" charset="-52"/>
              </a:rPr>
              <a:t>and custom log files</a:t>
            </a:r>
            <a:r>
              <a:rPr lang="en-US" sz="1800" dirty="0" smtClean="0">
                <a:latin typeface="Montserrat" panose="00000500000000000000" pitchFamily="2" charset="-52"/>
              </a:rPr>
              <a:t>.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marL="0" indent="0" hangingPunct="1">
              <a:buNone/>
            </a:pPr>
            <a:endParaRPr lang="en-US" sz="9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With </a:t>
            </a:r>
            <a:r>
              <a:rPr lang="en-US" sz="1800" dirty="0" err="1">
                <a:latin typeface="Montserrat" panose="00000500000000000000" pitchFamily="2" charset="-52"/>
              </a:rPr>
              <a:t>CloudWatch</a:t>
            </a:r>
            <a:r>
              <a:rPr lang="en-US" sz="1800" dirty="0">
                <a:latin typeface="Montserrat" panose="00000500000000000000" pitchFamily="2" charset="-52"/>
              </a:rPr>
              <a:t> Logs, you can monitor your </a:t>
            </a:r>
            <a:r>
              <a:rPr lang="en-US" sz="1800" dirty="0" smtClean="0">
                <a:latin typeface="Montserrat" panose="00000500000000000000" pitchFamily="2" charset="-52"/>
              </a:rPr>
              <a:t>logs, in </a:t>
            </a:r>
            <a:r>
              <a:rPr lang="en-US" sz="1800" dirty="0">
                <a:latin typeface="Montserrat" panose="00000500000000000000" pitchFamily="2" charset="-52"/>
              </a:rPr>
              <a:t>near real </a:t>
            </a:r>
            <a:r>
              <a:rPr lang="en-US" sz="1800" dirty="0" smtClean="0">
                <a:latin typeface="Montserrat" panose="00000500000000000000" pitchFamily="2" charset="-52"/>
              </a:rPr>
              <a:t>time,</a:t>
            </a:r>
          </a:p>
          <a:p>
            <a:pPr marL="0" indent="0" hangingPunct="1">
              <a:buNone/>
            </a:pPr>
            <a:r>
              <a:rPr lang="en-US" sz="1800" dirty="0" smtClean="0">
                <a:latin typeface="Montserrat" panose="00000500000000000000" pitchFamily="2" charset="-52"/>
              </a:rPr>
              <a:t>    for </a:t>
            </a:r>
            <a:r>
              <a:rPr lang="en-US" sz="1800" dirty="0">
                <a:latin typeface="Montserrat" panose="00000500000000000000" pitchFamily="2" charset="-52"/>
              </a:rPr>
              <a:t>specific phrases, values or patterns.</a:t>
            </a:r>
          </a:p>
        </p:txBody>
      </p:sp>
    </p:spTree>
    <p:extLst>
      <p:ext uri="{BB962C8B-B14F-4D97-AF65-F5344CB8AC3E}">
        <p14:creationId xmlns:p14="http://schemas.microsoft.com/office/powerpoint/2010/main" val="173472551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946477"/>
            <a:ext cx="9998710" cy="474614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Alarms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9" name="Содержимое 2"/>
          <p:cNvSpPr txBox="1">
            <a:spLocks/>
          </p:cNvSpPr>
          <p:nvPr/>
        </p:nvSpPr>
        <p:spPr>
          <a:xfrm>
            <a:off x="578223" y="946477"/>
            <a:ext cx="8246531" cy="47461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Watches a single metric over a specified time period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Performs </a:t>
            </a:r>
            <a:r>
              <a:rPr lang="en-US" sz="1800" dirty="0">
                <a:latin typeface="Montserrat" panose="00000500000000000000" pitchFamily="2" charset="-52"/>
              </a:rPr>
              <a:t>one or more actions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Based </a:t>
            </a:r>
            <a:r>
              <a:rPr lang="en-US" sz="1800" dirty="0">
                <a:latin typeface="Montserrat" panose="00000500000000000000" pitchFamily="2" charset="-52"/>
              </a:rPr>
              <a:t>on the value of the metric to a given threshold </a:t>
            </a:r>
            <a:r>
              <a:rPr lang="en-US" sz="1800" dirty="0" smtClean="0">
                <a:latin typeface="Montserrat" panose="00000500000000000000" pitchFamily="2" charset="-52"/>
              </a:rPr>
              <a:t>over</a:t>
            </a:r>
          </a:p>
          <a:p>
            <a:pPr marL="457200" lvl="1" indent="0" hangingPunct="1">
              <a:buNone/>
            </a:pPr>
            <a:r>
              <a:rPr lang="en-US" sz="1800" dirty="0"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latin typeface="Montserrat" panose="00000500000000000000" pitchFamily="2" charset="-52"/>
              </a:rPr>
              <a:t>     a </a:t>
            </a:r>
            <a:r>
              <a:rPr lang="en-US" sz="1800" dirty="0">
                <a:latin typeface="Montserrat" panose="00000500000000000000" pitchFamily="2" charset="-52"/>
              </a:rPr>
              <a:t>number of time periods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marL="457200" lvl="1" indent="0" hangingPunct="1">
              <a:buNone/>
            </a:pPr>
            <a:endParaRPr lang="en-US" sz="10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Action: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A </a:t>
            </a:r>
            <a:r>
              <a:rPr lang="en-US" sz="1800" dirty="0">
                <a:latin typeface="Montserrat" panose="00000500000000000000" pitchFamily="2" charset="-52"/>
              </a:rPr>
              <a:t>notification sent to an SNS topic or Auto Scaling policy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10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Invoke actions for sustained state changes only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Specify the period over which the comparison is made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Specify how many consecutive periods the threshold must </a:t>
            </a:r>
            <a:r>
              <a:rPr lang="en-US" sz="1800" dirty="0" smtClean="0">
                <a:latin typeface="Montserrat" panose="00000500000000000000" pitchFamily="2" charset="-52"/>
              </a:rPr>
              <a:t>be</a:t>
            </a:r>
          </a:p>
          <a:p>
            <a:pPr marL="457200" lvl="1" indent="0" hangingPunct="1">
              <a:buNone/>
            </a:pPr>
            <a:r>
              <a:rPr lang="en-US" sz="1800" dirty="0"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latin typeface="Montserrat" panose="00000500000000000000" pitchFamily="2" charset="-52"/>
              </a:rPr>
              <a:t>     breached </a:t>
            </a:r>
            <a:r>
              <a:rPr lang="en-US" sz="1800" dirty="0">
                <a:latin typeface="Montserrat" panose="00000500000000000000" pitchFamily="2" charset="-52"/>
              </a:rPr>
              <a:t>before you are notified</a:t>
            </a:r>
          </a:p>
        </p:txBody>
      </p:sp>
    </p:spTree>
    <p:extLst>
      <p:ext uri="{BB962C8B-B14F-4D97-AF65-F5344CB8AC3E}">
        <p14:creationId xmlns:p14="http://schemas.microsoft.com/office/powerpoint/2010/main" val="662040931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1250576"/>
            <a:ext cx="9998710" cy="41379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Alarm State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9" name="Содержимое 2"/>
          <p:cNvSpPr txBox="1">
            <a:spLocks/>
          </p:cNvSpPr>
          <p:nvPr/>
        </p:nvSpPr>
        <p:spPr>
          <a:xfrm>
            <a:off x="1479176" y="1250576"/>
            <a:ext cx="6535271" cy="4137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OK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The metric is within the defined threshold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10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ALARM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>
                <a:latin typeface="Montserrat" panose="00000500000000000000" pitchFamily="2" charset="-52"/>
              </a:rPr>
              <a:t>The metric is outside of the defined threshold </a:t>
            </a:r>
            <a:endParaRPr lang="ru-RU" sz="18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1000" dirty="0">
              <a:latin typeface="Montserrat" panose="00000500000000000000" pitchFamily="2" charset="-52"/>
            </a:endParaRPr>
          </a:p>
          <a:p>
            <a:pPr hangingPunct="1"/>
            <a:r>
              <a:rPr lang="en-US" sz="1800" dirty="0">
                <a:latin typeface="Montserrat" panose="00000500000000000000" pitchFamily="2" charset="-52"/>
              </a:rPr>
              <a:t>INSUFFICIENT_DATA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The </a:t>
            </a:r>
            <a:r>
              <a:rPr lang="en-US" sz="1800" dirty="0">
                <a:latin typeface="Montserrat" panose="00000500000000000000" pitchFamily="2" charset="-52"/>
              </a:rPr>
              <a:t>metric is not available, alarm started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800" dirty="0" smtClean="0">
                <a:latin typeface="Montserrat" panose="00000500000000000000" pitchFamily="2" charset="-52"/>
              </a:rPr>
              <a:t>Not </a:t>
            </a:r>
            <a:r>
              <a:rPr lang="en-US" sz="1800" dirty="0">
                <a:latin typeface="Montserrat" panose="00000500000000000000" pitchFamily="2" charset="-52"/>
              </a:rPr>
              <a:t>enough data is available for the </a:t>
            </a:r>
            <a:r>
              <a:rPr lang="en-US" sz="1800" dirty="0" smtClean="0">
                <a:latin typeface="Montserrat" panose="00000500000000000000" pitchFamily="2" charset="-52"/>
              </a:rPr>
              <a:t>metric</a:t>
            </a:r>
          </a:p>
          <a:p>
            <a:pPr marL="457200" lvl="1" indent="0" hangingPunct="1">
              <a:buNone/>
            </a:pPr>
            <a:r>
              <a:rPr lang="en-US" sz="1800" dirty="0">
                <a:latin typeface="Montserrat" panose="00000500000000000000" pitchFamily="2" charset="-52"/>
              </a:rPr>
              <a:t> </a:t>
            </a:r>
            <a:r>
              <a:rPr lang="en-US" sz="1800" dirty="0" smtClean="0">
                <a:latin typeface="Montserrat" panose="00000500000000000000" pitchFamily="2" charset="-52"/>
              </a:rPr>
              <a:t>     to </a:t>
            </a:r>
            <a:r>
              <a:rPr lang="en-US" sz="1800" dirty="0">
                <a:latin typeface="Montserrat" panose="00000500000000000000" pitchFamily="2" charset="-52"/>
              </a:rPr>
              <a:t>determine the alarm state</a:t>
            </a:r>
          </a:p>
        </p:txBody>
      </p:sp>
    </p:spTree>
    <p:extLst>
      <p:ext uri="{BB962C8B-B14F-4D97-AF65-F5344CB8AC3E}">
        <p14:creationId xmlns:p14="http://schemas.microsoft.com/office/powerpoint/2010/main" val="1013805777"/>
      </p:ext>
    </p:extLst>
  </p:cSld>
  <p:clrMapOvr>
    <a:masterClrMapping/>
  </p:clrMapOvr>
  <p:transition spd="med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986817"/>
            <a:ext cx="9998710" cy="460715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Let’s analyze</a:t>
            </a:r>
            <a:endParaRPr dirty="0">
              <a:latin typeface="Montserrat" panose="00000500000000000000" pitchFamily="2" charset="-5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075" y="1108225"/>
            <a:ext cx="5775429" cy="4359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244303"/>
      </p:ext>
    </p:extLst>
  </p:cSld>
  <p:clrMapOvr>
    <a:masterClrMapping/>
  </p:clrMapOvr>
  <p:transition spd="med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1021976" y="865795"/>
            <a:ext cx="7100048" cy="60325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>
                <a:latin typeface="Montserrat" panose="00000500000000000000" pitchFamily="2" charset="-52"/>
              </a:rPr>
              <a:t>Alarms Features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1238758" y="864948"/>
            <a:ext cx="6709488" cy="60325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600" dirty="0">
                <a:latin typeface="Montserrat" panose="00000500000000000000" pitchFamily="2" charset="-52"/>
              </a:rPr>
              <a:t>Create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Montserrat" panose="00000500000000000000" pitchFamily="2" charset="-52"/>
              </a:rPr>
              <a:t>Up </a:t>
            </a:r>
            <a:r>
              <a:rPr lang="en-US" sz="1600" dirty="0">
                <a:latin typeface="Montserrat" panose="00000500000000000000" pitchFamily="2" charset="-52"/>
              </a:rPr>
              <a:t>to 400 alarms per AWS account </a:t>
            </a:r>
            <a:endParaRPr lang="ru-RU" sz="16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600" dirty="0">
              <a:latin typeface="Montserrat" panose="00000500000000000000" pitchFamily="2" charset="-52"/>
            </a:endParaRPr>
          </a:p>
          <a:p>
            <a:pPr hangingPunct="1"/>
            <a:r>
              <a:rPr lang="en-US" sz="1600" dirty="0">
                <a:latin typeface="Montserrat" panose="00000500000000000000" pitchFamily="2" charset="-52"/>
              </a:rPr>
              <a:t>List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Montserrat" panose="00000500000000000000" pitchFamily="2" charset="-52"/>
              </a:rPr>
              <a:t>Any </a:t>
            </a:r>
            <a:r>
              <a:rPr lang="en-US" sz="1600" dirty="0">
                <a:latin typeface="Montserrat" panose="00000500000000000000" pitchFamily="2" charset="-52"/>
              </a:rPr>
              <a:t>or all of the currently configured alarms </a:t>
            </a:r>
            <a:r>
              <a:rPr lang="en-US" sz="1600" dirty="0" smtClean="0">
                <a:latin typeface="Montserrat" panose="00000500000000000000" pitchFamily="2" charset="-52"/>
              </a:rPr>
              <a:t>list</a:t>
            </a:r>
          </a:p>
          <a:p>
            <a:pPr marL="457200" lvl="1" indent="0" hangingPunct="1">
              <a:buNone/>
            </a:pPr>
            <a:r>
              <a:rPr lang="en-US" sz="1600" dirty="0">
                <a:latin typeface="Montserrat" panose="00000500000000000000" pitchFamily="2" charset="-52"/>
              </a:rPr>
              <a:t> </a:t>
            </a:r>
            <a:r>
              <a:rPr lang="en-US" sz="1600" dirty="0" smtClean="0">
                <a:latin typeface="Montserrat" panose="00000500000000000000" pitchFamily="2" charset="-52"/>
              </a:rPr>
              <a:t>     Any </a:t>
            </a:r>
            <a:r>
              <a:rPr lang="en-US" sz="1600" dirty="0">
                <a:latin typeface="Montserrat" panose="00000500000000000000" pitchFamily="2" charset="-52"/>
              </a:rPr>
              <a:t>alarms in a particular state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 err="1" smtClean="0">
                <a:latin typeface="Montserrat" panose="00000500000000000000" pitchFamily="2" charset="-52"/>
              </a:rPr>
              <a:t>Flter</a:t>
            </a:r>
            <a:r>
              <a:rPr lang="en-US" sz="1600" dirty="0" smtClean="0">
                <a:latin typeface="Montserrat" panose="00000500000000000000" pitchFamily="2" charset="-52"/>
              </a:rPr>
              <a:t> </a:t>
            </a:r>
            <a:r>
              <a:rPr lang="en-US" sz="1600" dirty="0">
                <a:latin typeface="Montserrat" panose="00000500000000000000" pitchFamily="2" charset="-52"/>
              </a:rPr>
              <a:t>the list by time range </a:t>
            </a:r>
            <a:endParaRPr lang="ru-RU" sz="16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600" dirty="0">
              <a:latin typeface="Montserrat" panose="00000500000000000000" pitchFamily="2" charset="-52"/>
            </a:endParaRPr>
          </a:p>
          <a:p>
            <a:pPr hangingPunct="1"/>
            <a:r>
              <a:rPr lang="en-US" sz="1600" dirty="0" smtClean="0">
                <a:latin typeface="Montserrat" panose="00000500000000000000" pitchFamily="2" charset="-52"/>
              </a:rPr>
              <a:t>Disable/enable</a:t>
            </a:r>
            <a:endParaRPr lang="ru-RU" sz="1600" dirty="0" smtClean="0">
              <a:latin typeface="Montserrat" panose="00000500000000000000" pitchFamily="2" charset="-52"/>
            </a:endParaRPr>
          </a:p>
          <a:p>
            <a:pPr hangingPunct="1"/>
            <a:endParaRPr lang="en-US" sz="600" dirty="0" smtClean="0">
              <a:latin typeface="Montserrat" panose="00000500000000000000" pitchFamily="2" charset="-52"/>
            </a:endParaRPr>
          </a:p>
          <a:p>
            <a:pPr hangingPunct="1"/>
            <a:r>
              <a:rPr lang="en-US" sz="1600" dirty="0">
                <a:latin typeface="Montserrat" panose="00000500000000000000" pitchFamily="2" charset="-52"/>
              </a:rPr>
              <a:t>Test an alarm by setting it to any state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anose="00000500000000000000" pitchFamily="2" charset="-52"/>
              </a:rPr>
              <a:t>This temporary state change lasts only until the </a:t>
            </a:r>
            <a:r>
              <a:rPr lang="en-US" sz="1600" dirty="0" smtClean="0">
                <a:latin typeface="Montserrat" panose="00000500000000000000" pitchFamily="2" charset="-52"/>
              </a:rPr>
              <a:t>next</a:t>
            </a:r>
          </a:p>
          <a:p>
            <a:pPr marL="457200" lvl="1" indent="0" hangingPunct="1">
              <a:buNone/>
            </a:pPr>
            <a:r>
              <a:rPr lang="en-US" sz="1600" dirty="0" smtClean="0">
                <a:latin typeface="Montserrat" panose="00000500000000000000" pitchFamily="2" charset="-52"/>
              </a:rPr>
              <a:t>      Alarm </a:t>
            </a:r>
            <a:r>
              <a:rPr lang="en-US" sz="1600" dirty="0">
                <a:latin typeface="Montserrat" panose="00000500000000000000" pitchFamily="2" charset="-52"/>
              </a:rPr>
              <a:t>comparison occurs </a:t>
            </a:r>
            <a:endParaRPr lang="ru-RU" sz="1600" dirty="0" smtClean="0">
              <a:latin typeface="Montserrat" panose="00000500000000000000" pitchFamily="2" charset="-52"/>
            </a:endParaRPr>
          </a:p>
          <a:p>
            <a:pPr marL="457200" lvl="1" indent="0" hangingPunct="1">
              <a:buNone/>
            </a:pPr>
            <a:endParaRPr lang="en-US" sz="600" dirty="0">
              <a:latin typeface="Montserrat" panose="00000500000000000000" pitchFamily="2" charset="-52"/>
            </a:endParaRPr>
          </a:p>
          <a:p>
            <a:pPr hangingPunct="1"/>
            <a:r>
              <a:rPr lang="en-US" sz="1600" dirty="0">
                <a:latin typeface="Montserrat" panose="00000500000000000000" pitchFamily="2" charset="-52"/>
              </a:rPr>
              <a:t>View an alarm's history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 err="1">
                <a:latin typeface="Montserrat" panose="00000500000000000000" pitchFamily="2" charset="-52"/>
              </a:rPr>
              <a:t>CloudWatch</a:t>
            </a:r>
            <a:r>
              <a:rPr lang="en-US" sz="1600" dirty="0">
                <a:latin typeface="Montserrat" panose="00000500000000000000" pitchFamily="2" charset="-52"/>
              </a:rPr>
              <a:t> preserves alarm history for two weeks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anose="00000500000000000000" pitchFamily="2" charset="-52"/>
              </a:rPr>
              <a:t>Each state transition is marked with a unique time stamp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anose="00000500000000000000" pitchFamily="2" charset="-52"/>
              </a:rPr>
              <a:t>The time stamp helps to confirm unique state </a:t>
            </a:r>
            <a:r>
              <a:rPr lang="en-US" sz="1600" dirty="0" smtClean="0">
                <a:latin typeface="Montserrat" panose="00000500000000000000" pitchFamily="2" charset="-52"/>
              </a:rPr>
              <a:t>changes</a:t>
            </a:r>
            <a:endParaRPr lang="en-US" sz="16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417484319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6" name="Google Shape;63;p2"/>
          <p:cNvSpPr/>
          <p:nvPr/>
        </p:nvSpPr>
        <p:spPr>
          <a:xfrm>
            <a:off x="-427355" y="2697852"/>
            <a:ext cx="9998710" cy="739940"/>
          </a:xfrm>
          <a:prstGeom prst="rect">
            <a:avLst/>
          </a:prstGeom>
          <a:solidFill>
            <a:srgbClr val="FFFFFF"/>
          </a:solidFill>
          <a:ln w="9525" cap="flat" cmpd="sng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Название 1"/>
          <p:cNvSpPr txBox="1">
            <a:spLocks noGrp="1"/>
          </p:cNvSpPr>
          <p:nvPr>
            <p:ph type="title"/>
          </p:nvPr>
        </p:nvSpPr>
        <p:spPr>
          <a:xfrm>
            <a:off x="457200" y="2705610"/>
            <a:ext cx="8229600" cy="1143006"/>
          </a:xfrm>
          <a:prstGeom prst="rect">
            <a:avLst/>
          </a:prstGeom>
        </p:spPr>
        <p:txBody>
          <a:bodyPr/>
          <a:lstStyle/>
          <a:p>
            <a:r>
              <a:rPr lang="en-US" dirty="0" smtClean="0">
                <a:latin typeface="Montserrat" panose="00000500000000000000" pitchFamily="2" charset="-52"/>
              </a:rPr>
              <a:t>AWS Cloud Watch</a:t>
            </a:r>
            <a:endParaRPr dirty="0">
              <a:latin typeface="Montserrat" panose="00000500000000000000" pitchFamily="2" charset="-52"/>
            </a:endParaRPr>
          </a:p>
        </p:txBody>
      </p:sp>
    </p:spTree>
  </p:cSld>
  <p:clrMapOvr>
    <a:masterClrMapping/>
  </p:clrMapOvr>
  <p:transition spd="med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986817"/>
            <a:ext cx="9998710" cy="4607158"/>
          </a:xfrm>
          <a:prstGeom prst="rect">
            <a:avLst/>
          </a:prstGeom>
          <a:solidFill>
            <a:srgbClr val="B4C8DE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>
                <a:latin typeface="Montserrat" panose="00000500000000000000" pitchFamily="2" charset="-52"/>
              </a:rPr>
              <a:t>General View</a:t>
            </a:r>
            <a:endParaRPr dirty="0">
              <a:latin typeface="Montserrat" panose="00000500000000000000" pitchFamily="2" charset="-5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86817"/>
            <a:ext cx="8000507" cy="4607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065122"/>
      </p:ext>
    </p:extLst>
  </p:cSld>
  <p:clrMapOvr>
    <a:masterClrMapping/>
  </p:clrMapOvr>
  <p:transition spd="med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1355834" y="865795"/>
            <a:ext cx="6432332" cy="603254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Pricing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1625622" y="874588"/>
            <a:ext cx="5918180" cy="58954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0" tIns="91440" rIns="0" bIns="45718" anchor="ctr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/>
            <a:r>
              <a:rPr lang="en-US" sz="1600" dirty="0">
                <a:latin typeface="Montserrat" panose="00000500000000000000" pitchFamily="2" charset="-52"/>
              </a:rPr>
              <a:t>Detailed Monitoring for EC2 instances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anose="00000500000000000000" pitchFamily="2" charset="-52"/>
              </a:rPr>
              <a:t>at one-minute frequency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anose="00000500000000000000" pitchFamily="2" charset="-52"/>
              </a:rPr>
              <a:t>7 pre-defined metrics per instance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anose="00000500000000000000" pitchFamily="2" charset="-52"/>
              </a:rPr>
              <a:t>$3.50 per instance per month (=$0.50*7</a:t>
            </a:r>
            <a:r>
              <a:rPr lang="en-US" sz="1600" dirty="0" smtClean="0">
                <a:latin typeface="Montserrat" panose="00000500000000000000" pitchFamily="2" charset="-52"/>
              </a:rPr>
              <a:t>)</a:t>
            </a:r>
            <a:endParaRPr lang="ru-RU" sz="16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1000" dirty="0">
              <a:latin typeface="Montserrat" panose="00000500000000000000" pitchFamily="2" charset="-52"/>
            </a:endParaRPr>
          </a:p>
          <a:p>
            <a:pPr hangingPunct="1"/>
            <a:r>
              <a:rPr lang="en-US" sz="1600" dirty="0">
                <a:latin typeface="Montserrat" panose="00000500000000000000" pitchFamily="2" charset="-52"/>
              </a:rPr>
              <a:t> Custom Metrics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anose="00000500000000000000" pitchFamily="2" charset="-52"/>
              </a:rPr>
              <a:t>$0.50 per metric per month </a:t>
            </a:r>
            <a:endParaRPr lang="ru-RU" sz="16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1000" dirty="0">
              <a:latin typeface="Montserrat" panose="00000500000000000000" pitchFamily="2" charset="-52"/>
            </a:endParaRPr>
          </a:p>
          <a:p>
            <a:pPr hangingPunct="1"/>
            <a:r>
              <a:rPr lang="en-US" sz="1600" dirty="0">
                <a:latin typeface="Montserrat" panose="00000500000000000000" pitchFamily="2" charset="-52"/>
              </a:rPr>
              <a:t>Alarms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anose="00000500000000000000" pitchFamily="2" charset="-52"/>
              </a:rPr>
              <a:t>$0.10 per alarm per month </a:t>
            </a:r>
            <a:endParaRPr lang="ru-RU" sz="16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1000" dirty="0">
              <a:latin typeface="Montserrat" panose="00000500000000000000" pitchFamily="2" charset="-52"/>
            </a:endParaRPr>
          </a:p>
          <a:p>
            <a:pPr hangingPunct="1"/>
            <a:r>
              <a:rPr lang="en-US" sz="1600" dirty="0">
                <a:latin typeface="Montserrat" panose="00000500000000000000" pitchFamily="2" charset="-52"/>
              </a:rPr>
              <a:t>API Requests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anose="00000500000000000000" pitchFamily="2" charset="-52"/>
              </a:rPr>
              <a:t>$0.01 per 1,000 Get, List, or Put requests Free </a:t>
            </a:r>
            <a:r>
              <a:rPr lang="en-US" sz="1600" dirty="0" smtClean="0">
                <a:latin typeface="Montserrat" panose="00000500000000000000" pitchFamily="2" charset="-52"/>
              </a:rPr>
              <a:t>Tiers</a:t>
            </a:r>
            <a:endParaRPr lang="ru-RU" sz="1600" dirty="0" smtClean="0">
              <a:latin typeface="Montserrat" panose="00000500000000000000" pitchFamily="2" charset="-52"/>
            </a:endParaRPr>
          </a:p>
          <a:p>
            <a:pPr lvl="1" hangingPunct="1">
              <a:buFont typeface="Arial" panose="020B0604020202020204" pitchFamily="34" charset="0"/>
              <a:buChar char="•"/>
            </a:pPr>
            <a:endParaRPr lang="en-US" sz="1000" dirty="0">
              <a:latin typeface="Montserrat" panose="00000500000000000000" pitchFamily="2" charset="-52"/>
            </a:endParaRPr>
          </a:p>
          <a:p>
            <a:pPr hangingPunct="1"/>
            <a:r>
              <a:rPr lang="en-US" sz="1600" dirty="0">
                <a:latin typeface="Montserrat" panose="00000500000000000000" pitchFamily="2" charset="-52"/>
              </a:rPr>
              <a:t>Basic Monitoring metrics (at five-minute frequency</a:t>
            </a:r>
            <a:r>
              <a:rPr lang="en-US" sz="1600" dirty="0" smtClean="0">
                <a:latin typeface="Montserrat" panose="00000500000000000000" pitchFamily="2" charset="-52"/>
              </a:rPr>
              <a:t>)</a:t>
            </a:r>
            <a:endParaRPr lang="ru-RU" sz="1600" dirty="0" smtClean="0">
              <a:latin typeface="Montserrat" panose="00000500000000000000" pitchFamily="2" charset="-52"/>
            </a:endParaRPr>
          </a:p>
          <a:p>
            <a:pPr hangingPunct="1"/>
            <a:endParaRPr lang="en-US" sz="1000" dirty="0">
              <a:latin typeface="Montserrat" panose="00000500000000000000" pitchFamily="2" charset="-52"/>
            </a:endParaRPr>
          </a:p>
          <a:p>
            <a:pPr hangingPunct="1"/>
            <a:r>
              <a:rPr lang="en-US" sz="1600" dirty="0">
                <a:latin typeface="Montserrat" panose="00000500000000000000" pitchFamily="2" charset="-52"/>
              </a:rPr>
              <a:t>All customers (each month) </a:t>
            </a:r>
          </a:p>
          <a:p>
            <a:pPr lvl="1" hangingPunct="1">
              <a:buFont typeface="Arial" panose="020B0604020202020204" pitchFamily="34" charset="0"/>
              <a:buChar char="•"/>
            </a:pPr>
            <a:r>
              <a:rPr lang="en-US" sz="1600" dirty="0">
                <a:latin typeface="Montserrat" panose="00000500000000000000" pitchFamily="2" charset="-52"/>
              </a:rPr>
              <a:t>10 metrics; 10 alarms; 1 million API requests</a:t>
            </a:r>
          </a:p>
        </p:txBody>
      </p:sp>
    </p:spTree>
    <p:extLst>
      <p:ext uri="{BB962C8B-B14F-4D97-AF65-F5344CB8AC3E}">
        <p14:creationId xmlns:p14="http://schemas.microsoft.com/office/powerpoint/2010/main" val="3866159296"/>
      </p:ext>
    </p:extLst>
  </p:cSld>
  <p:clrMapOvr>
    <a:masterClrMapping/>
  </p:clrMapOvr>
  <p:transition spd="med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6" name="Google Shape;338;p37"/>
          <p:cNvSpPr txBox="1">
            <a:spLocks noGrp="1"/>
          </p:cNvSpPr>
          <p:nvPr>
            <p:ph type="title"/>
          </p:nvPr>
        </p:nvSpPr>
        <p:spPr>
          <a:xfrm>
            <a:off x="457200" y="2627552"/>
            <a:ext cx="8229600" cy="11430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rm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400"/>
              <a:buFont typeface="Calibri"/>
              <a:buNone/>
            </a:pPr>
            <a:r>
              <a:rPr lang="en-US" dirty="0">
                <a:solidFill>
                  <a:srgbClr val="FFFFFF"/>
                </a:solidFill>
                <a:latin typeface="Montserrat" panose="00000500000000000000" pitchFamily="2" charset="-52"/>
              </a:rPr>
              <a:t>Questions ?</a:t>
            </a:r>
            <a:endParaRPr dirty="0">
              <a:latin typeface="Montserrat" panose="00000500000000000000" pitchFamily="2" charset="-52"/>
            </a:endParaRPr>
          </a:p>
        </p:txBody>
      </p:sp>
    </p:spTree>
  </p:cSld>
  <p:clrMapOvr>
    <a:masterClrMapping/>
  </p:clrMapOvr>
  <p:transition spd="med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7" name="Прямоугольник 3"/>
          <p:cNvSpPr/>
          <p:nvPr/>
        </p:nvSpPr>
        <p:spPr>
          <a:xfrm>
            <a:off x="-427355" y="2688026"/>
            <a:ext cx="9998710" cy="820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Calibri"/>
              </a:defRPr>
            </a:pPr>
            <a:endParaRPr/>
          </a:p>
        </p:txBody>
      </p:sp>
      <p:sp>
        <p:nvSpPr>
          <p:cNvPr id="8" name="Название 1"/>
          <p:cNvSpPr txBox="1">
            <a:spLocks noGrp="1"/>
          </p:cNvSpPr>
          <p:nvPr>
            <p:ph type="title"/>
          </p:nvPr>
        </p:nvSpPr>
        <p:spPr>
          <a:xfrm>
            <a:off x="457200" y="2688026"/>
            <a:ext cx="8229600" cy="121197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sz="3400" dirty="0">
                <a:latin typeface="Montserrat" panose="00000500000000000000" pitchFamily="2" charset="-52"/>
              </a:rPr>
              <a:t>Thanks for </a:t>
            </a:r>
            <a:r>
              <a:rPr sz="3400" dirty="0" smtClean="0">
                <a:latin typeface="Montserrat" panose="00000500000000000000" pitchFamily="2" charset="-52"/>
              </a:rPr>
              <a:t>attention!</a:t>
            </a:r>
            <a:endParaRPr sz="3400" dirty="0">
              <a:latin typeface="Montserrat" panose="00000500000000000000" pitchFamily="2" charset="-52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2090056"/>
            <a:ext cx="9998710" cy="258996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Outline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135" name="Содержимое 2"/>
          <p:cNvSpPr txBox="1">
            <a:spLocks noGrp="1"/>
          </p:cNvSpPr>
          <p:nvPr>
            <p:ph type="body" idx="4294967295"/>
          </p:nvPr>
        </p:nvSpPr>
        <p:spPr>
          <a:xfrm>
            <a:off x="975066" y="2286000"/>
            <a:ext cx="2177730" cy="2180496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 dirty="0">
                <a:latin typeface="Montserrat" panose="00000500000000000000" pitchFamily="2" charset="-52"/>
              </a:rPr>
              <a:t>Interface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Montserrat" panose="00000500000000000000" pitchFamily="2" charset="-52"/>
              </a:rPr>
              <a:t>Monitoring 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Montserrat" panose="00000500000000000000" pitchFamily="2" charset="-52"/>
              </a:rPr>
              <a:t>Management</a:t>
            </a:r>
          </a:p>
          <a:p>
            <a:pPr>
              <a:lnSpc>
                <a:spcPct val="150000"/>
              </a:lnSpc>
            </a:pPr>
            <a:r>
              <a:rPr lang="en-US" sz="2000" dirty="0">
                <a:latin typeface="Montserrat" panose="00000500000000000000" pitchFamily="2" charset="-52"/>
              </a:rPr>
              <a:t>Q&amp;A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138493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Amazon EC2</a:t>
            </a:r>
            <a:endParaRPr dirty="0">
              <a:latin typeface="Montserrat" panose="00000500000000000000" pitchFamily="2" charset="-52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1267098"/>
            <a:ext cx="9993839" cy="4456605"/>
          </a:xfrm>
          <a:prstGeom prst="rect">
            <a:avLst/>
          </a:prstGeom>
        </p:spPr>
      </p:pic>
      <p:sp>
        <p:nvSpPr>
          <p:cNvPr id="9" name="Название 1"/>
          <p:cNvSpPr txBox="1">
            <a:spLocks/>
          </p:cNvSpPr>
          <p:nvPr/>
        </p:nvSpPr>
        <p:spPr>
          <a:xfrm>
            <a:off x="457200" y="678119"/>
            <a:ext cx="8229600" cy="44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 fontScale="97500"/>
          </a:bodyPr>
          <a:lstStyle>
            <a:lvl1pPr marL="0" marR="0" indent="0" algn="l" defTabSz="452627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ctr" hangingPunct="1"/>
            <a:r>
              <a:rPr lang="en-US" sz="2000" dirty="0" smtClean="0">
                <a:latin typeface="Montserrat" panose="00000500000000000000" pitchFamily="2" charset="-52"/>
              </a:rPr>
              <a:t>Architecture</a:t>
            </a:r>
            <a:endParaRPr lang="en-US" sz="2000" dirty="0"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256455011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err="1" smtClean="0">
                <a:latin typeface="Montserrat" panose="00000500000000000000" pitchFamily="2" charset="-52"/>
              </a:rPr>
              <a:t>CloudWatch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7" name="Прямоугольник 3"/>
          <p:cNvSpPr/>
          <p:nvPr/>
        </p:nvSpPr>
        <p:spPr>
          <a:xfrm flipV="1">
            <a:off x="-427355" y="1122160"/>
            <a:ext cx="9998710" cy="452099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" name="Rectangle 7"/>
          <p:cNvSpPr>
            <a:spLocks/>
          </p:cNvSpPr>
          <p:nvPr/>
        </p:nvSpPr>
        <p:spPr>
          <a:xfrm>
            <a:off x="-440195" y="1122161"/>
            <a:ext cx="10011550" cy="497309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8000">
                <a:srgbClr val="A5A8B1"/>
              </a:gs>
            </a:gsLst>
            <a:lin ang="5400000" scaled="1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632" y="1129201"/>
            <a:ext cx="5061383" cy="445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08536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3" name="Прямоугольник 3"/>
          <p:cNvSpPr/>
          <p:nvPr/>
        </p:nvSpPr>
        <p:spPr>
          <a:xfrm flipV="1">
            <a:off x="-427355" y="2090056"/>
            <a:ext cx="9998710" cy="258996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smtClean="0">
                <a:latin typeface="Montserrat" panose="00000500000000000000" pitchFamily="2" charset="-52"/>
              </a:rPr>
              <a:t>It can monitor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135" name="Содержимое 2"/>
          <p:cNvSpPr txBox="1">
            <a:spLocks noGrp="1"/>
          </p:cNvSpPr>
          <p:nvPr>
            <p:ph type="body" idx="4294967295"/>
          </p:nvPr>
        </p:nvSpPr>
        <p:spPr>
          <a:xfrm>
            <a:off x="1270900" y="2286000"/>
            <a:ext cx="2177730" cy="2180496"/>
          </a:xfrm>
          <a:prstGeom prst="rect">
            <a:avLst/>
          </a:prstGeom>
        </p:spPr>
        <p:txBody>
          <a:bodyPr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sz="1800" dirty="0" smtClean="0">
                <a:latin typeface="Montserrat" panose="00000500000000000000" pitchFamily="2" charset="-52"/>
              </a:rPr>
              <a:t>Amazon EBS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Montserrat" panose="00000500000000000000" pitchFamily="2" charset="-52"/>
              </a:rPr>
              <a:t>Amazon EC2 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Montserrat" panose="00000500000000000000" pitchFamily="2" charset="-52"/>
              </a:rPr>
              <a:t>Amazon RDS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Montserrat" panose="00000500000000000000" pitchFamily="2" charset="-52"/>
              </a:rPr>
              <a:t>Amazon SNS</a:t>
            </a:r>
            <a:endParaRPr lang="en-US" sz="1800" dirty="0">
              <a:latin typeface="Montserrat" panose="00000500000000000000" pitchFamily="2" charset="-52"/>
            </a:endParaRPr>
          </a:p>
        </p:txBody>
      </p:sp>
      <p:sp>
        <p:nvSpPr>
          <p:cNvPr id="7" name="Содержимое 2"/>
          <p:cNvSpPr txBox="1">
            <a:spLocks/>
          </p:cNvSpPr>
          <p:nvPr/>
        </p:nvSpPr>
        <p:spPr>
          <a:xfrm>
            <a:off x="4904839" y="2286000"/>
            <a:ext cx="3729347" cy="1891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t">
            <a:noAutofit/>
          </a:bodyPr>
          <a:lstStyle>
            <a:lvl1pPr marL="342900" marR="0" indent="-3429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83771" marR="0" indent="-326571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19200" marR="0" indent="-30480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373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–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945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»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517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108960" marR="0" indent="-365760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661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23359" marR="0" indent="-365759" algn="l" defTabSz="457200" rtl="0" latinLnBrk="0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32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hangingPunct="1">
              <a:lnSpc>
                <a:spcPct val="150000"/>
              </a:lnSpc>
            </a:pPr>
            <a:r>
              <a:rPr lang="en-US" sz="1800" dirty="0" smtClean="0">
                <a:latin typeface="Montserrat" panose="00000500000000000000" pitchFamily="2" charset="-52"/>
              </a:rPr>
              <a:t>Amazon SQS</a:t>
            </a:r>
          </a:p>
          <a:p>
            <a:pPr hangingPunct="1">
              <a:lnSpc>
                <a:spcPct val="150000"/>
              </a:lnSpc>
            </a:pPr>
            <a:r>
              <a:rPr lang="en-US" sz="1800" dirty="0" smtClean="0">
                <a:latin typeface="Montserrat" panose="00000500000000000000" pitchFamily="2" charset="-52"/>
              </a:rPr>
              <a:t>Auto Scaling</a:t>
            </a:r>
          </a:p>
          <a:p>
            <a:pPr hangingPunct="1">
              <a:lnSpc>
                <a:spcPct val="150000"/>
              </a:lnSpc>
            </a:pPr>
            <a:r>
              <a:rPr lang="en-US" sz="1800" dirty="0" smtClean="0">
                <a:latin typeface="Montserrat" panose="00000500000000000000" pitchFamily="2" charset="-52"/>
              </a:rPr>
              <a:t>Elastic Load Balancing</a:t>
            </a:r>
          </a:p>
        </p:txBody>
      </p:sp>
    </p:spTree>
    <p:extLst>
      <p:ext uri="{BB962C8B-B14F-4D97-AF65-F5344CB8AC3E}">
        <p14:creationId xmlns:p14="http://schemas.microsoft.com/office/powerpoint/2010/main" val="249876160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7" name="Прямоугольник 3"/>
          <p:cNvSpPr/>
          <p:nvPr/>
        </p:nvSpPr>
        <p:spPr>
          <a:xfrm flipV="1">
            <a:off x="-427355" y="906136"/>
            <a:ext cx="9998710" cy="477735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9" name="Название 1"/>
          <p:cNvSpPr txBox="1">
            <a:spLocks/>
          </p:cNvSpPr>
          <p:nvPr/>
        </p:nvSpPr>
        <p:spPr>
          <a:xfrm>
            <a:off x="457200" y="203808"/>
            <a:ext cx="8229600" cy="6619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8" tIns="45718" rIns="45718" bIns="45718" anchor="ctr">
            <a:normAutofit fontScale="97500"/>
          </a:bodyPr>
          <a:lstStyle>
            <a:lvl1pPr marL="0" marR="0" indent="0" algn="l" defTabSz="452627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0" marR="0" indent="0" algn="ctr" defTabSz="4572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400" b="0" i="0" u="none" strike="noStrike" cap="none" spc="0" baseline="0">
                <a:solidFill>
                  <a:srgbClr val="000000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algn="ctr" hangingPunct="1"/>
            <a:r>
              <a:rPr lang="en-US" smtClean="0">
                <a:latin typeface="Montserrat" panose="00000500000000000000" pitchFamily="2" charset="-52"/>
              </a:rPr>
              <a:t>It can monitor</a:t>
            </a:r>
            <a:endParaRPr lang="en-US" dirty="0">
              <a:latin typeface="Montserrat" panose="00000500000000000000" pitchFamily="2" charset="-5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494" y="906136"/>
            <a:ext cx="7599013" cy="478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874796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7355" y="-39494"/>
            <a:ext cx="9998710" cy="6936988"/>
          </a:xfrm>
          <a:prstGeom prst="rect">
            <a:avLst/>
          </a:prstGeom>
        </p:spPr>
      </p:pic>
      <p:sp>
        <p:nvSpPr>
          <p:cNvPr id="134" name="Название 1"/>
          <p:cNvSpPr txBox="1">
            <a:spLocks noGrp="1"/>
          </p:cNvSpPr>
          <p:nvPr>
            <p:ph type="title" idx="4294967295"/>
          </p:nvPr>
        </p:nvSpPr>
        <p:spPr>
          <a:xfrm>
            <a:off x="457200" y="203808"/>
            <a:ext cx="8229600" cy="661987"/>
          </a:xfrm>
          <a:prstGeom prst="rect">
            <a:avLst/>
          </a:prstGeom>
        </p:spPr>
        <p:txBody>
          <a:bodyPr>
            <a:normAutofit fontScale="90000"/>
          </a:bodyPr>
          <a:lstStyle>
            <a:lvl1pPr algn="l" defTabSz="452627">
              <a:defRPr sz="3800">
                <a:solidFill>
                  <a:srgbClr val="FFFFFF"/>
                </a:solidFill>
              </a:defRPr>
            </a:lvl1pPr>
          </a:lstStyle>
          <a:p>
            <a:pPr algn="ctr"/>
            <a:r>
              <a:rPr lang="en-US" dirty="0" err="1" smtClean="0">
                <a:latin typeface="Montserrat" panose="00000500000000000000" pitchFamily="2" charset="-52"/>
              </a:rPr>
              <a:t>CloudWatch</a:t>
            </a:r>
            <a:endParaRPr dirty="0">
              <a:latin typeface="Montserrat" panose="00000500000000000000" pitchFamily="2" charset="-52"/>
            </a:endParaRPr>
          </a:p>
        </p:txBody>
      </p:sp>
      <p:sp>
        <p:nvSpPr>
          <p:cNvPr id="7" name="Прямоугольник 3"/>
          <p:cNvSpPr/>
          <p:nvPr/>
        </p:nvSpPr>
        <p:spPr>
          <a:xfrm flipV="1">
            <a:off x="-427355" y="1122160"/>
            <a:ext cx="9998710" cy="452099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38100" dist="23000" dir="5400000" rotWithShape="0">
              <a:srgbClr val="000000">
                <a:alpha val="35000"/>
              </a:srgbClr>
            </a:outerShdw>
          </a:effectLst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8" name="Rectangle 7"/>
          <p:cNvSpPr>
            <a:spLocks/>
          </p:cNvSpPr>
          <p:nvPr/>
        </p:nvSpPr>
        <p:spPr>
          <a:xfrm>
            <a:off x="-440195" y="1122161"/>
            <a:ext cx="10011550" cy="497309"/>
          </a:xfrm>
          <a:prstGeom prst="rect">
            <a:avLst/>
          </a:prstGeom>
          <a:gradFill>
            <a:gsLst>
              <a:gs pos="100000">
                <a:schemeClr val="accent1">
                  <a:lumMod val="5000"/>
                  <a:lumOff val="95000"/>
                </a:schemeClr>
              </a:gs>
              <a:gs pos="28000">
                <a:srgbClr val="A5A8B1"/>
              </a:gs>
            </a:gsLst>
            <a:lin ang="5400000" scaled="1"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632" y="1129201"/>
            <a:ext cx="5061383" cy="445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62917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</TotalTime>
  <Words>814</Words>
  <Application>Microsoft Office PowerPoint</Application>
  <PresentationFormat>On-screen Show (4:3)</PresentationFormat>
  <Paragraphs>220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Helvetica</vt:lpstr>
      <vt:lpstr>Montserrat</vt:lpstr>
      <vt:lpstr>Тема Office</vt:lpstr>
      <vt:lpstr>PowerPoint Presentation</vt:lpstr>
      <vt:lpstr>PowerPoint Presentation</vt:lpstr>
      <vt:lpstr>AWS Cloud Watch</vt:lpstr>
      <vt:lpstr>Outline</vt:lpstr>
      <vt:lpstr>Amazon EC2</vt:lpstr>
      <vt:lpstr>CloudWatch</vt:lpstr>
      <vt:lpstr>It can monitor</vt:lpstr>
      <vt:lpstr>PowerPoint Presentation</vt:lpstr>
      <vt:lpstr>CloudWatch</vt:lpstr>
      <vt:lpstr>Default Metrics</vt:lpstr>
      <vt:lpstr>CloudWatch Concepts</vt:lpstr>
      <vt:lpstr>Metrics</vt:lpstr>
      <vt:lpstr>Retention period</vt:lpstr>
      <vt:lpstr>PowerPoint Presentation</vt:lpstr>
      <vt:lpstr>Namespaces</vt:lpstr>
      <vt:lpstr>Namespaces examples</vt:lpstr>
      <vt:lpstr>Dimensions</vt:lpstr>
      <vt:lpstr>Dimensions on EC2 instance</vt:lpstr>
      <vt:lpstr>Timestamps</vt:lpstr>
      <vt:lpstr>Units</vt:lpstr>
      <vt:lpstr>Statistics</vt:lpstr>
      <vt:lpstr>Periods</vt:lpstr>
      <vt:lpstr>Regions</vt:lpstr>
      <vt:lpstr>Custom Metrics</vt:lpstr>
      <vt:lpstr>CloudWatch Logs</vt:lpstr>
      <vt:lpstr>Alarms</vt:lpstr>
      <vt:lpstr>Alarm State</vt:lpstr>
      <vt:lpstr>Let’s analyze</vt:lpstr>
      <vt:lpstr>Alarms Features</vt:lpstr>
      <vt:lpstr>General View</vt:lpstr>
      <vt:lpstr>Pricing</vt:lpstr>
      <vt:lpstr>Questions ?</vt:lpstr>
      <vt:lpstr>Thanks for attention!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Alexandra Shachneva</dc:creator>
  <cp:lastModifiedBy>Alexandra Shachneva</cp:lastModifiedBy>
  <cp:revision>51</cp:revision>
  <dcterms:modified xsi:type="dcterms:W3CDTF">2020-06-17T06:55:36Z</dcterms:modified>
</cp:coreProperties>
</file>